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56" r:id="rId2"/>
    <p:sldId id="263" r:id="rId3"/>
    <p:sldId id="261" r:id="rId4"/>
    <p:sldId id="264" r:id="rId5"/>
    <p:sldId id="265" r:id="rId6"/>
    <p:sldId id="266" r:id="rId7"/>
    <p:sldId id="267" r:id="rId8"/>
    <p:sldId id="268" r:id="rId9"/>
    <p:sldId id="269" r:id="rId10"/>
    <p:sldId id="270" r:id="rId11"/>
    <p:sldId id="272" r:id="rId12"/>
    <p:sldId id="273" r:id="rId13"/>
    <p:sldId id="274" r:id="rId14"/>
    <p:sldId id="275" r:id="rId15"/>
    <p:sldId id="259" r:id="rId16"/>
    <p:sldId id="271" r:id="rId17"/>
    <p:sldId id="26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56"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CC"/>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465" autoAdjust="0"/>
    <p:restoredTop sz="71818" autoAdjust="0"/>
  </p:normalViewPr>
  <p:slideViewPr>
    <p:cSldViewPr snapToGrid="0">
      <p:cViewPr varScale="1">
        <p:scale>
          <a:sx n="49" d="100"/>
          <a:sy n="49" d="100"/>
        </p:scale>
        <p:origin x="1368" y="48"/>
      </p:cViewPr>
      <p:guideLst>
        <p:guide orient="horz" pos="1056"/>
        <p:guide pos="2880"/>
      </p:guideLst>
    </p:cSldViewPr>
  </p:slideViewPr>
  <p:notesTextViewPr>
    <p:cViewPr>
      <p:scale>
        <a:sx n="1" d="1"/>
        <a:sy n="1" d="1"/>
      </p:scale>
      <p:origin x="0" y="0"/>
    </p:cViewPr>
  </p:notesTextViewPr>
  <p:notesViewPr>
    <p:cSldViewPr snapToGrid="0">
      <p:cViewPr varScale="1">
        <p:scale>
          <a:sx n="52" d="100"/>
          <a:sy n="52" d="100"/>
        </p:scale>
        <p:origin x="2010"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270840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F14E36-484F-42CD-BF35-DA8903659D8B}" type="datetimeFigureOut">
              <a:rPr lang="en-US" smtClean="0"/>
              <a:t>8/6/16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DF0020-E4DD-4928-A37E-5726B52CC8F3}" type="slidenum">
              <a:rPr lang="en-US" smtClean="0"/>
              <a:t>‹#›</a:t>
            </a:fld>
            <a:endParaRPr lang="en-US"/>
          </a:p>
        </p:txBody>
      </p:sp>
    </p:spTree>
    <p:extLst>
      <p:ext uri="{BB962C8B-B14F-4D97-AF65-F5344CB8AC3E}">
        <p14:creationId xmlns:p14="http://schemas.microsoft.com/office/powerpoint/2010/main" val="2854680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number of dimension</a:t>
            </a:r>
            <a:r>
              <a:rPr lang="en-US" baseline="0" dirty="0" smtClean="0"/>
              <a:t> corresponds to the dimensions that are NOT in the nanoscale</a:t>
            </a:r>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2</a:t>
            </a:fld>
            <a:endParaRPr lang="en-US"/>
          </a:p>
        </p:txBody>
      </p:sp>
    </p:spTree>
    <p:extLst>
      <p:ext uri="{BB962C8B-B14F-4D97-AF65-F5344CB8AC3E}">
        <p14:creationId xmlns:p14="http://schemas.microsoft.com/office/powerpoint/2010/main" val="2097872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Bottom up = starting with atomic/molecular precursors,</a:t>
            </a:r>
            <a:r>
              <a:rPr lang="en-US" baseline="0" dirty="0" smtClean="0"/>
              <a:t> combining to form nanomaterial</a:t>
            </a:r>
          </a:p>
          <a:p>
            <a:r>
              <a:rPr lang="en-US" baseline="0" dirty="0" smtClean="0"/>
              <a:t>Top Down = starting with bulk material and removing material until a nanomaterial is obtained</a:t>
            </a:r>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3</a:t>
            </a:fld>
            <a:endParaRPr lang="en-US"/>
          </a:p>
        </p:txBody>
      </p:sp>
    </p:spTree>
    <p:extLst>
      <p:ext uri="{BB962C8B-B14F-4D97-AF65-F5344CB8AC3E}">
        <p14:creationId xmlns:p14="http://schemas.microsoft.com/office/powerpoint/2010/main" val="3412040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1D</a:t>
            </a:r>
            <a:r>
              <a:rPr lang="en-US" baseline="0" dirty="0" smtClean="0"/>
              <a:t> nanostructures are loosely differentiated by aspect ratio. Smaller aspect ratio = </a:t>
            </a:r>
            <a:r>
              <a:rPr lang="en-US" baseline="0" dirty="0" err="1" smtClean="0"/>
              <a:t>nanorod</a:t>
            </a:r>
            <a:r>
              <a:rPr lang="en-US" baseline="0" dirty="0" smtClean="0"/>
              <a:t> , larger aspect ratio = nanofiber or nanowire</a:t>
            </a:r>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6</a:t>
            </a:fld>
            <a:endParaRPr lang="en-US"/>
          </a:p>
        </p:txBody>
      </p:sp>
    </p:spTree>
    <p:extLst>
      <p:ext uri="{BB962C8B-B14F-4D97-AF65-F5344CB8AC3E}">
        <p14:creationId xmlns:p14="http://schemas.microsoft.com/office/powerpoint/2010/main" val="2258842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Anisotropic: growth must be faster in one direction than in others for spontaneous growth to result in a 1D structure. (isotropic growth would lead to 0D structures)</a:t>
            </a:r>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7</a:t>
            </a:fld>
            <a:endParaRPr lang="en-US"/>
          </a:p>
        </p:txBody>
      </p:sp>
    </p:spTree>
    <p:extLst>
      <p:ext uri="{BB962C8B-B14F-4D97-AF65-F5344CB8AC3E}">
        <p14:creationId xmlns:p14="http://schemas.microsoft.com/office/powerpoint/2010/main" val="4288826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Template can be removed by selective</a:t>
            </a:r>
            <a:r>
              <a:rPr lang="en-US" baseline="0" dirty="0" smtClean="0"/>
              <a:t> etching and nanowires can be isolated</a:t>
            </a:r>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9</a:t>
            </a:fld>
            <a:endParaRPr lang="en-US"/>
          </a:p>
        </p:txBody>
      </p:sp>
    </p:spTree>
    <p:extLst>
      <p:ext uri="{BB962C8B-B14F-4D97-AF65-F5344CB8AC3E}">
        <p14:creationId xmlns:p14="http://schemas.microsoft.com/office/powerpoint/2010/main" val="32943738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eaLnBrk="1" hangingPunct="1"/>
            <a:fld id="{18ABB1C8-BFAA-4FDC-AAA1-BB8B98D43302}" type="slidenum">
              <a:rPr lang="en-US" i="0" smtClean="0"/>
              <a:pPr eaLnBrk="1" hangingPunct="1"/>
              <a:t>10</a:t>
            </a:fld>
            <a:endParaRPr lang="en-US" i="0"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Top down synthesis is imprecise, fullerenes</a:t>
            </a:r>
            <a:r>
              <a:rPr lang="en-US" baseline="0" dirty="0" smtClean="0"/>
              <a:t> and graphene are also produced. </a:t>
            </a:r>
          </a:p>
          <a:p>
            <a:pPr eaLnBrk="1" hangingPunct="1"/>
            <a:r>
              <a:rPr lang="en-US" baseline="0" dirty="0" smtClean="0"/>
              <a:t>Diagram shows Plasma Arcing Method</a:t>
            </a:r>
            <a:endParaRPr lang="en-US" dirty="0" smtClean="0"/>
          </a:p>
        </p:txBody>
      </p:sp>
    </p:spTree>
    <p:extLst>
      <p:ext uri="{BB962C8B-B14F-4D97-AF65-F5344CB8AC3E}">
        <p14:creationId xmlns:p14="http://schemas.microsoft.com/office/powerpoint/2010/main" val="35406003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13</a:t>
            </a:fld>
            <a:endParaRPr lang="en-US"/>
          </a:p>
        </p:txBody>
      </p:sp>
    </p:spTree>
    <p:extLst>
      <p:ext uri="{BB962C8B-B14F-4D97-AF65-F5344CB8AC3E}">
        <p14:creationId xmlns:p14="http://schemas.microsoft.com/office/powerpoint/2010/main" val="23113639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CVD</a:t>
            </a:r>
            <a:r>
              <a:rPr lang="en-US" baseline="0" dirty="0" smtClean="0"/>
              <a:t> of indium phosphide (</a:t>
            </a:r>
            <a:r>
              <a:rPr lang="en-US" baseline="0" dirty="0" err="1" smtClean="0"/>
              <a:t>InP</a:t>
            </a:r>
            <a:r>
              <a:rPr lang="en-US" baseline="0" dirty="0" smtClean="0"/>
              <a:t>) is depicted. </a:t>
            </a:r>
            <a:r>
              <a:rPr lang="en-US" baseline="0" dirty="0" err="1" smtClean="0"/>
              <a:t>InP</a:t>
            </a:r>
            <a:r>
              <a:rPr lang="en-US" baseline="0" dirty="0" smtClean="0"/>
              <a:t> grown in this in manner may be used to make active material for a </a:t>
            </a:r>
            <a:r>
              <a:rPr lang="en-US" baseline="0" smtClean="0"/>
              <a:t>laser diode.</a:t>
            </a:r>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14</a:t>
            </a:fld>
            <a:endParaRPr lang="en-US"/>
          </a:p>
        </p:txBody>
      </p:sp>
    </p:spTree>
    <p:extLst>
      <p:ext uri="{BB962C8B-B14F-4D97-AF65-F5344CB8AC3E}">
        <p14:creationId xmlns:p14="http://schemas.microsoft.com/office/powerpoint/2010/main" val="12547490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gif"/><Relationship Id="rId1" Type="http://schemas.openxmlformats.org/officeDocument/2006/relationships/slideMaster" Target="../slideMasters/slideMaster1.xml"/><Relationship Id="rId4" Type="http://schemas.openxmlformats.org/officeDocument/2006/relationships/hyperlink" Target="http://www.seattlenano.org/"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www.seattlenano.org/"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Box 7"/>
          <p:cNvSpPr txBox="1"/>
          <p:nvPr userDrawn="1"/>
        </p:nvSpPr>
        <p:spPr>
          <a:xfrm>
            <a:off x="0" y="5962366"/>
            <a:ext cx="8077200" cy="830997"/>
          </a:xfrm>
          <a:prstGeom prst="rect">
            <a:avLst/>
          </a:prstGeom>
          <a:noFill/>
        </p:spPr>
        <p:txBody>
          <a:bodyPr wrap="square" rtlCol="0">
            <a:spAutoFit/>
          </a:bodyPr>
          <a:lstStyle/>
          <a:p>
            <a:pPr algn="r"/>
            <a:r>
              <a:rPr lang="en-US" sz="2800" b="1" dirty="0" smtClean="0"/>
              <a:t>SHINE</a:t>
            </a:r>
            <a:r>
              <a:rPr lang="en-US" sz="2800" dirty="0" smtClean="0"/>
              <a:t>:</a:t>
            </a:r>
            <a:r>
              <a:rPr lang="en-US" sz="2800" baseline="0" dirty="0" smtClean="0"/>
              <a:t> </a:t>
            </a:r>
            <a:r>
              <a:rPr lang="en-US" sz="2800" b="1" baseline="0" dirty="0" smtClean="0"/>
              <a:t>S</a:t>
            </a:r>
            <a:r>
              <a:rPr lang="en-US" sz="2000" baseline="0" dirty="0" smtClean="0"/>
              <a:t>eattle’s </a:t>
            </a:r>
            <a:r>
              <a:rPr lang="en-US" sz="2800" b="1" baseline="0" dirty="0" smtClean="0"/>
              <a:t>H</a:t>
            </a:r>
            <a:r>
              <a:rPr lang="en-US" sz="2000" baseline="0" dirty="0" smtClean="0"/>
              <a:t>ub for </a:t>
            </a:r>
            <a:r>
              <a:rPr lang="en-US" sz="2800" b="1" baseline="0" dirty="0" smtClean="0"/>
              <a:t>I</a:t>
            </a:r>
            <a:r>
              <a:rPr lang="en-US" sz="2000" baseline="0" dirty="0" smtClean="0"/>
              <a:t>ndustry-driven </a:t>
            </a:r>
            <a:r>
              <a:rPr lang="en-US" sz="2800" b="1" baseline="0" dirty="0" smtClean="0"/>
              <a:t>N</a:t>
            </a:r>
            <a:r>
              <a:rPr lang="en-US" sz="2000" baseline="0" dirty="0" smtClean="0"/>
              <a:t>anotechnology </a:t>
            </a:r>
            <a:r>
              <a:rPr lang="en-US" sz="2800" b="1" baseline="0" dirty="0" smtClean="0"/>
              <a:t>E</a:t>
            </a:r>
            <a:r>
              <a:rPr lang="en-US" sz="2000" baseline="0" dirty="0" smtClean="0"/>
              <a:t>ducation </a:t>
            </a:r>
          </a:p>
          <a:p>
            <a:pPr algn="r"/>
            <a:r>
              <a:rPr lang="en-US" sz="2000" baseline="0" dirty="0" smtClean="0"/>
              <a:t>North Seattle College</a:t>
            </a:r>
            <a:endParaRPr lang="en-US" sz="2000"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5050" y="202151"/>
            <a:ext cx="3493900" cy="3200400"/>
          </a:xfrm>
          <a:prstGeom prst="rect">
            <a:avLst/>
          </a:prstGeom>
        </p:spPr>
      </p:pic>
      <p:sp>
        <p:nvSpPr>
          <p:cNvPr id="2" name="Title 1"/>
          <p:cNvSpPr>
            <a:spLocks noGrp="1"/>
          </p:cNvSpPr>
          <p:nvPr>
            <p:ph type="ctrTitle"/>
          </p:nvPr>
        </p:nvSpPr>
        <p:spPr>
          <a:xfrm>
            <a:off x="685800" y="4183407"/>
            <a:ext cx="7772400" cy="769441"/>
          </a:xfrm>
          <a:noFill/>
        </p:spPr>
        <p:txBody>
          <a:bodyPr>
            <a:spAutoFit/>
          </a:bodyPr>
          <a:lstStyle>
            <a:lvl1pPr marL="0" algn="ctr">
              <a:defRPr>
                <a:solidFill>
                  <a:schemeClr val="tx1"/>
                </a:solidFill>
              </a:defRPr>
            </a:lvl1pPr>
          </a:lstStyle>
          <a:p>
            <a:r>
              <a:rPr lang="en-US" dirty="0" smtClean="0"/>
              <a:t>Click to edit Master title style</a:t>
            </a:r>
            <a:endParaRPr lang="en-US" dirty="0"/>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7200" y="5881780"/>
            <a:ext cx="960270" cy="960270"/>
          </a:xfrm>
          <a:prstGeom prst="rect">
            <a:avLst/>
          </a:prstGeom>
        </p:spPr>
      </p:pic>
      <p:sp>
        <p:nvSpPr>
          <p:cNvPr id="10" name="TextBox 9"/>
          <p:cNvSpPr txBox="1"/>
          <p:nvPr userDrawn="1"/>
        </p:nvSpPr>
        <p:spPr>
          <a:xfrm>
            <a:off x="2652243" y="3310726"/>
            <a:ext cx="3839513" cy="523220"/>
          </a:xfrm>
          <a:prstGeom prst="rect">
            <a:avLst/>
          </a:prstGeom>
          <a:noFill/>
        </p:spPr>
        <p:txBody>
          <a:bodyPr wrap="none" rtlCol="0">
            <a:spAutoFit/>
          </a:bodyPr>
          <a:lstStyle/>
          <a:p>
            <a:pPr algn="ctr"/>
            <a:r>
              <a:rPr lang="en-US" sz="2800" i="0" dirty="0" smtClean="0">
                <a:latin typeface="Bookman Old Style" panose="02050604050505020204" pitchFamily="18" charset="0"/>
                <a:hlinkClick r:id="rId4"/>
              </a:rPr>
              <a:t>www.seattlenano.org</a:t>
            </a:r>
            <a:endParaRPr lang="en-US" sz="2800" i="0" dirty="0" smtClean="0">
              <a:latin typeface="Bookman Old Style" panose="02050604050505020204" pitchFamily="18" charset="0"/>
            </a:endParaRPr>
          </a:p>
        </p:txBody>
      </p:sp>
    </p:spTree>
    <p:extLst>
      <p:ext uri="{BB962C8B-B14F-4D97-AF65-F5344CB8AC3E}">
        <p14:creationId xmlns:p14="http://schemas.microsoft.com/office/powerpoint/2010/main" val="331892066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4876800"/>
            <a:ext cx="9144000" cy="1143000"/>
          </a:xfrm>
          <a:solidFill>
            <a:schemeClr val="tx2"/>
          </a:solidFill>
        </p:spPr>
        <p:txBody>
          <a:bodyPr/>
          <a:lstStyle>
            <a:lvl1pPr>
              <a:defRPr>
                <a:solidFill>
                  <a:schemeClr val="bg1"/>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a:xfrm>
            <a:off x="152400" y="6356350"/>
            <a:ext cx="2438400" cy="365125"/>
          </a:xfrm>
          <a:prstGeom prst="rect">
            <a:avLst/>
          </a:prstGeom>
        </p:spPr>
        <p:txBody>
          <a:bodyPr/>
          <a:lstStyle/>
          <a:p>
            <a:r>
              <a:rPr lang="en-US" smtClean="0"/>
              <a:t>SHINE: Seattle’s Hub for Industry-driven Nanotechnology Education</a:t>
            </a:r>
            <a:endParaRPr lang="en-US"/>
          </a:p>
        </p:txBody>
      </p:sp>
      <p:sp>
        <p:nvSpPr>
          <p:cNvPr id="4" name="Footer Placeholder 3"/>
          <p:cNvSpPr>
            <a:spLocks noGrp="1"/>
          </p:cNvSpPr>
          <p:nvPr>
            <p:ph type="ftr" sz="quarter" idx="11"/>
          </p:nvPr>
        </p:nvSpPr>
        <p:spPr>
          <a:xfrm>
            <a:off x="2743200" y="6356350"/>
            <a:ext cx="6172200" cy="365125"/>
          </a:xfrm>
          <a:prstGeom prst="rect">
            <a:avLst/>
          </a:prstGeom>
        </p:spPr>
        <p:txBody>
          <a:bodyPr/>
          <a:lstStyle>
            <a:lvl1pPr algn="l">
              <a:defRPr/>
            </a:lvl1pPr>
          </a:lstStyle>
          <a:p>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t>‹#›</a:t>
            </a:fld>
            <a:endParaRPr lang="en-US"/>
          </a:p>
        </p:txBody>
      </p:sp>
    </p:spTree>
    <p:extLst>
      <p:ext uri="{BB962C8B-B14F-4D97-AF65-F5344CB8AC3E}">
        <p14:creationId xmlns:p14="http://schemas.microsoft.com/office/powerpoint/2010/main" val="276849657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chemeClr val="tx2"/>
          </a:solidFill>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52400" y="1524000"/>
            <a:ext cx="4343400" cy="4602163"/>
          </a:xfrm>
        </p:spPr>
        <p:txBody>
          <a:bodyPr/>
          <a:lstStyle>
            <a:lvl1pPr marL="233363" indent="0">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1524000"/>
            <a:ext cx="4343400" cy="4602163"/>
          </a:xfrm>
        </p:spPr>
        <p:txBody>
          <a:bodyPr/>
          <a:lstStyle>
            <a:lvl1pPr marL="233363" indent="0">
              <a:buNone/>
              <a:defRPr sz="2800"/>
            </a:lvl1pPr>
            <a:lvl2pPr marL="0" indent="0">
              <a:buNone/>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5" name="Date Placeholder 4"/>
          <p:cNvSpPr>
            <a:spLocks noGrp="1"/>
          </p:cNvSpPr>
          <p:nvPr>
            <p:ph type="dt" sz="half" idx="10"/>
          </p:nvPr>
        </p:nvSpPr>
        <p:spPr>
          <a:xfrm>
            <a:off x="152400" y="6356350"/>
            <a:ext cx="2438400" cy="365125"/>
          </a:xfrm>
          <a:prstGeom prst="rect">
            <a:avLst/>
          </a:prstGeom>
        </p:spPr>
        <p:txBody>
          <a:bodyPr/>
          <a:lstStyle/>
          <a:p>
            <a:r>
              <a:rPr lang="en-US" smtClean="0"/>
              <a:t>SHINE: Seattle’s Hub for Industry-driven Nanotechnology Education</a:t>
            </a:r>
            <a:endParaRPr lang="en-US"/>
          </a:p>
        </p:txBody>
      </p:sp>
      <p:sp>
        <p:nvSpPr>
          <p:cNvPr id="6" name="Footer Placeholder 5"/>
          <p:cNvSpPr>
            <a:spLocks noGrp="1"/>
          </p:cNvSpPr>
          <p:nvPr>
            <p:ph type="ftr" sz="quarter" idx="11"/>
          </p:nvPr>
        </p:nvSpPr>
        <p:spPr>
          <a:xfrm>
            <a:off x="2743200" y="6356350"/>
            <a:ext cx="6172200" cy="365125"/>
          </a:xfrm>
          <a:prstGeom prst="rect">
            <a:avLst/>
          </a:prstGeom>
        </p:spPr>
        <p:txBody>
          <a:bodyPr/>
          <a:lstStyle>
            <a:lvl1pPr algn="l">
              <a:defRPr/>
            </a:lvl1p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t>‹#›</a:t>
            </a:fld>
            <a:endParaRPr lang="en-US"/>
          </a:p>
        </p:txBody>
      </p:sp>
    </p:spTree>
    <p:extLst>
      <p:ext uri="{BB962C8B-B14F-4D97-AF65-F5344CB8AC3E}">
        <p14:creationId xmlns:p14="http://schemas.microsoft.com/office/powerpoint/2010/main" val="252327487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724400"/>
            <a:ext cx="8229600" cy="609600"/>
          </a:xfrm>
          <a:solidFill>
            <a:schemeClr val="tx2"/>
          </a:solidFill>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57200" y="609600"/>
            <a:ext cx="8229600" cy="4114800"/>
          </a:xfrm>
        </p:spPr>
        <p:txBody>
          <a:bodyPr/>
          <a:lstStyle>
            <a:lvl1pPr marL="233363"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5334000"/>
            <a:ext cx="8229600" cy="804862"/>
          </a:xfrm>
          <a:solidFill>
            <a:schemeClr val="accent1"/>
          </a:solidFill>
        </p:spPr>
        <p:txBody>
          <a:bodyPr/>
          <a:lstStyle>
            <a:lvl1pPr marL="233363"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52400" y="6356350"/>
            <a:ext cx="2438400" cy="365125"/>
          </a:xfrm>
          <a:prstGeom prst="rect">
            <a:avLst/>
          </a:prstGeom>
        </p:spPr>
        <p:txBody>
          <a:bodyPr/>
          <a:lstStyle/>
          <a:p>
            <a:r>
              <a:rPr lang="en-US" smtClean="0"/>
              <a:t>SHINE: Seattle’s Hub for Industry-driven Nanotechnology Education</a:t>
            </a:r>
            <a:endParaRPr lang="en-US"/>
          </a:p>
        </p:txBody>
      </p:sp>
      <p:sp>
        <p:nvSpPr>
          <p:cNvPr id="6" name="Footer Placeholder 5"/>
          <p:cNvSpPr>
            <a:spLocks noGrp="1"/>
          </p:cNvSpPr>
          <p:nvPr>
            <p:ph type="ftr" sz="quarter" idx="11"/>
          </p:nvPr>
        </p:nvSpPr>
        <p:spPr>
          <a:xfrm>
            <a:off x="2743200" y="6356350"/>
            <a:ext cx="6172200" cy="365125"/>
          </a:xfrm>
          <a:prstGeom prst="rect">
            <a:avLst/>
          </a:prstGeom>
        </p:spPr>
        <p:txBody>
          <a:bodyPr/>
          <a:lstStyle>
            <a:lvl1pPr algn="l">
              <a:defRPr/>
            </a:lvl1p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t>‹#›</a:t>
            </a:fld>
            <a:endParaRPr lang="en-US"/>
          </a:p>
        </p:txBody>
      </p:sp>
    </p:spTree>
    <p:extLst>
      <p:ext uri="{BB962C8B-B14F-4D97-AF65-F5344CB8AC3E}">
        <p14:creationId xmlns:p14="http://schemas.microsoft.com/office/powerpoint/2010/main" val="150985244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sp>
        <p:nvSpPr>
          <p:cNvPr id="5" name="Text Placeholder 2"/>
          <p:cNvSpPr>
            <a:spLocks noGrp="1"/>
          </p:cNvSpPr>
          <p:nvPr>
            <p:ph idx="1"/>
          </p:nvPr>
        </p:nvSpPr>
        <p:spPr>
          <a:xfrm>
            <a:off x="0" y="1600200"/>
            <a:ext cx="9144000" cy="4525963"/>
          </a:xfrm>
          <a:prstGeom prst="rect">
            <a:avLst/>
          </a:prstGeom>
        </p:spPr>
        <p:txBody>
          <a:bodyPr vert="horz" lIns="91440" tIns="45720" rIns="91440" bIns="45720" rtlCol="0">
            <a:normAutofit/>
          </a:bodyPr>
          <a:lstStyle>
            <a:lvl1pPr marL="237744" indent="0">
              <a:spcBef>
                <a:spcPts val="0"/>
              </a:spcBef>
              <a:spcAft>
                <a:spcPts val="0"/>
              </a:spcAft>
              <a:buNone/>
              <a:defRPr sz="2800"/>
            </a:lvl1pPr>
            <a:lvl2pPr>
              <a:spcBef>
                <a:spcPts val="600"/>
              </a:spcBef>
              <a:defRPr sz="2400"/>
            </a:lvl2pPr>
            <a:lvl3pPr>
              <a:spcBef>
                <a:spcPts val="0"/>
              </a:spcBef>
              <a:defRPr sz="2000"/>
            </a:lvl3pPr>
            <a:lvl4pPr>
              <a:spcBef>
                <a:spcPts val="0"/>
              </a:spcBef>
              <a:defRPr sz="1800"/>
            </a:lvl4pPr>
            <a:lvl5pPr>
              <a:spcBef>
                <a:spcPts val="0"/>
              </a:spcBef>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3" name="TextBox 2"/>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Tree>
    <p:extLst>
      <p:ext uri="{BB962C8B-B14F-4D97-AF65-F5344CB8AC3E}">
        <p14:creationId xmlns:p14="http://schemas.microsoft.com/office/powerpoint/2010/main" val="26538175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Pictur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9144000" cy="1097280"/>
          </a:xfrm>
          <a:solidFill>
            <a:schemeClr val="accent1"/>
          </a:solidFill>
        </p:spPr>
        <p:txBody>
          <a:bodyPr/>
          <a:lstStyle>
            <a:lvl1pPr>
              <a:defRPr baseline="0">
                <a:solidFill>
                  <a:schemeClr val="bg1"/>
                </a:solidFill>
              </a:defRPr>
            </a:lvl1pPr>
          </a:lstStyle>
          <a:p>
            <a:r>
              <a:rPr lang="en-US" dirty="0" smtClean="0"/>
              <a:t/>
            </a:r>
            <a:br>
              <a:rPr lang="en-US" dirty="0" smtClean="0"/>
            </a:br>
            <a:r>
              <a:rPr lang="en-US" dirty="0" smtClean="0"/>
              <a:t>Click to edit Master title style</a:t>
            </a:r>
            <a:br>
              <a:rPr lang="en-US" dirty="0" smtClean="0"/>
            </a:br>
            <a:endParaRPr lang="en-US" dirty="0"/>
          </a:p>
        </p:txBody>
      </p:sp>
      <p:sp>
        <p:nvSpPr>
          <p:cNvPr id="3" name="Content Placeholder 2"/>
          <p:cNvSpPr>
            <a:spLocks noGrp="1"/>
          </p:cNvSpPr>
          <p:nvPr>
            <p:ph idx="1" hasCustomPrompt="1"/>
          </p:nvPr>
        </p:nvSpPr>
        <p:spPr>
          <a:xfrm>
            <a:off x="0" y="1600200"/>
            <a:ext cx="9144000" cy="4144963"/>
          </a:xfrm>
        </p:spPr>
        <p:txBody>
          <a:bodyPr>
            <a:noAutofit/>
          </a:bodyPr>
          <a:lstStyle>
            <a:lvl1pPr marL="233363" indent="0">
              <a:buNone/>
              <a:defRPr/>
            </a:lvl1pPr>
          </a:lstStyle>
          <a:p>
            <a:pPr lvl="0"/>
            <a:r>
              <a:rPr lang="en-US" dirty="0" smtClean="0"/>
              <a:t>Click to add image content</a:t>
            </a:r>
          </a:p>
        </p:txBody>
      </p:sp>
      <p:pic>
        <p:nvPicPr>
          <p:cNvPr id="12"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3"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14" name="TextBox 13"/>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Tree>
    <p:extLst>
      <p:ext uri="{BB962C8B-B14F-4D97-AF65-F5344CB8AC3E}">
        <p14:creationId xmlns:p14="http://schemas.microsoft.com/office/powerpoint/2010/main" val="50047270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with Side Imag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smtClean="0"/>
              <a:t>Click to edit Master title style</a:t>
            </a:r>
            <a:endParaRPr lang="en-US" dirty="0"/>
          </a:p>
        </p:txBody>
      </p:sp>
      <p:sp>
        <p:nvSpPr>
          <p:cNvPr id="6" name="Content Placeholder 5"/>
          <p:cNvSpPr>
            <a:spLocks noGrp="1"/>
          </p:cNvSpPr>
          <p:nvPr>
            <p:ph sz="quarter" idx="4"/>
          </p:nvPr>
        </p:nvSpPr>
        <p:spPr>
          <a:xfrm>
            <a:off x="4572000" y="1600200"/>
            <a:ext cx="4572000" cy="4526280"/>
          </a:xfrm>
        </p:spPr>
        <p:txBody>
          <a:bodyPr>
            <a:normAutofit/>
          </a:bodyPr>
          <a:lstStyle>
            <a:lvl1pPr marL="117475" indent="0">
              <a:buFontTx/>
              <a:buNone/>
              <a:defRPr sz="2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p:txBody>
      </p:sp>
      <p:pic>
        <p:nvPicPr>
          <p:cNvPr id="13"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4"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15" name="TextBox 14"/>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
        <p:nvSpPr>
          <p:cNvPr id="17" name="Content Placeholder 5"/>
          <p:cNvSpPr>
            <a:spLocks noGrp="1"/>
          </p:cNvSpPr>
          <p:nvPr>
            <p:ph sz="quarter" idx="13"/>
          </p:nvPr>
        </p:nvSpPr>
        <p:spPr>
          <a:xfrm>
            <a:off x="0" y="1600200"/>
            <a:ext cx="4572000" cy="4526280"/>
          </a:xfrm>
        </p:spPr>
        <p:txBody>
          <a:bodyPr>
            <a:normAutofit/>
          </a:bodyPr>
          <a:lstStyle>
            <a:lvl1pPr marL="117475" indent="0">
              <a:buFontTx/>
              <a:buNone/>
              <a:defRPr sz="2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p:txBody>
      </p:sp>
    </p:spTree>
    <p:extLst>
      <p:ext uri="{BB962C8B-B14F-4D97-AF65-F5344CB8AC3E}">
        <p14:creationId xmlns:p14="http://schemas.microsoft.com/office/powerpoint/2010/main" val="289090958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Header Only">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pic>
        <p:nvPicPr>
          <p:cNvPr id="9"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0"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11" name="TextBox 10"/>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Tree>
    <p:extLst>
      <p:ext uri="{BB962C8B-B14F-4D97-AF65-F5344CB8AC3E}">
        <p14:creationId xmlns:p14="http://schemas.microsoft.com/office/powerpoint/2010/main" val="271903512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pic>
        <p:nvPicPr>
          <p:cNvPr id="7"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9" name="TextBox 8"/>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Tree>
    <p:extLst>
      <p:ext uri="{BB962C8B-B14F-4D97-AF65-F5344CB8AC3E}">
        <p14:creationId xmlns:p14="http://schemas.microsoft.com/office/powerpoint/2010/main" val="325810703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and Content References">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pic>
        <p:nvPicPr>
          <p:cNvPr id="10"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12" name="TextBox 11"/>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
        <p:nvSpPr>
          <p:cNvPr id="4" name="Table Placeholder 3"/>
          <p:cNvSpPr>
            <a:spLocks noGrp="1"/>
          </p:cNvSpPr>
          <p:nvPr>
            <p:ph type="tbl" sz="quarter" idx="13"/>
          </p:nvPr>
        </p:nvSpPr>
        <p:spPr>
          <a:xfrm>
            <a:off x="0" y="1097280"/>
            <a:ext cx="9144000" cy="914400"/>
          </a:xfrm>
        </p:spPr>
        <p:txBody>
          <a:bodyPr/>
          <a:lstStyle>
            <a:lvl1pPr>
              <a:defRPr>
                <a:ln>
                  <a:noFill/>
                </a:ln>
              </a:defRPr>
            </a:lvl1pPr>
          </a:lstStyle>
          <a:p>
            <a:endParaRPr lang="en-US"/>
          </a:p>
        </p:txBody>
      </p:sp>
    </p:spTree>
    <p:extLst>
      <p:ext uri="{BB962C8B-B14F-4D97-AF65-F5344CB8AC3E}">
        <p14:creationId xmlns:p14="http://schemas.microsoft.com/office/powerpoint/2010/main" val="41307304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st Slide with Disclosur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sp>
        <p:nvSpPr>
          <p:cNvPr id="10" name="Footer Placeholder 3"/>
          <p:cNvSpPr txBox="1">
            <a:spLocks/>
          </p:cNvSpPr>
          <p:nvPr userDrawn="1"/>
        </p:nvSpPr>
        <p:spPr>
          <a:xfrm>
            <a:off x="1143000" y="3967327"/>
            <a:ext cx="6858000" cy="1138073"/>
          </a:xfrm>
          <a:prstGeom prst="rect">
            <a:avLst/>
          </a:prstGeom>
        </p:spPr>
        <p:txBody>
          <a:bodyPr vert="horz" lIns="91440" tIns="182880" rIns="91440" bIns="182880" rtlCol="0" anchor="ct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800" dirty="0" smtClean="0"/>
              <a:t>To access additional educational resources please visit: </a:t>
            </a:r>
            <a:r>
              <a:rPr lang="en-US" sz="2800" dirty="0" smtClean="0">
                <a:hlinkClick r:id="rId2"/>
              </a:rPr>
              <a:t>www.seattlenano.org</a:t>
            </a:r>
            <a:endParaRPr lang="en-US" sz="2800" dirty="0"/>
          </a:p>
        </p:txBody>
      </p:sp>
      <p:sp>
        <p:nvSpPr>
          <p:cNvPr id="11" name="TextBox 10"/>
          <p:cNvSpPr txBox="1"/>
          <p:nvPr userDrawn="1"/>
        </p:nvSpPr>
        <p:spPr>
          <a:xfrm>
            <a:off x="457200" y="5509964"/>
            <a:ext cx="8229600" cy="738664"/>
          </a:xfrm>
          <a:prstGeom prst="rect">
            <a:avLst/>
          </a:prstGeom>
          <a:noFill/>
        </p:spPr>
        <p:txBody>
          <a:bodyPr wrap="square" rtlCol="0" anchor="ctr">
            <a:spAutoFit/>
          </a:bodyPr>
          <a:lstStyle/>
          <a:p>
            <a:pPr algn="ctr"/>
            <a:r>
              <a:rPr lang="en-US" sz="1400" dirty="0"/>
              <a:t>This material is based upon work supported by the National Science Foundation under Grant Number 1204279.  Any opinions, findings, and conclusions or recommendations expressed in this material are those of the author(s) and do not necessarily reflect the views of the National Science Foundation</a:t>
            </a:r>
            <a:r>
              <a:rPr lang="en-US" sz="1400" dirty="0" smtClean="0"/>
              <a:t>.</a:t>
            </a:r>
            <a:endParaRPr lang="en-US" sz="1400" dirty="0"/>
          </a:p>
        </p:txBody>
      </p:sp>
      <p:sp>
        <p:nvSpPr>
          <p:cNvPr id="13"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4" name="Table Placeholder 3"/>
          <p:cNvSpPr>
            <a:spLocks noGrp="1"/>
          </p:cNvSpPr>
          <p:nvPr>
            <p:ph type="tbl" sz="quarter" idx="13"/>
          </p:nvPr>
        </p:nvSpPr>
        <p:spPr>
          <a:xfrm>
            <a:off x="0" y="1097280"/>
            <a:ext cx="9144000" cy="914400"/>
          </a:xfrm>
        </p:spPr>
        <p:txBody>
          <a:bodyPr/>
          <a:lstStyle>
            <a:lvl1pPr>
              <a:defRPr baseline="0"/>
            </a:lvl1pPr>
          </a:lstStyle>
          <a:p>
            <a:endParaRPr lang="en-US" dirty="0"/>
          </a:p>
        </p:txBody>
      </p:sp>
    </p:spTree>
    <p:extLst>
      <p:ext uri="{BB962C8B-B14F-4D97-AF65-F5344CB8AC3E}">
        <p14:creationId xmlns:p14="http://schemas.microsoft.com/office/powerpoint/2010/main" val="176827160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3657600" cy="1097280"/>
          </a:xfrm>
          <a:solidFill>
            <a:schemeClr val="accent1"/>
          </a:solidFill>
        </p:spPr>
        <p:txBody>
          <a:bodyPr anchor="ctr"/>
          <a:lstStyle>
            <a:lvl1pPr marL="117475" indent="0" algn="l">
              <a:defRPr sz="2000" b="1">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657600" y="0"/>
            <a:ext cx="5486400" cy="5623560"/>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p:txBody>
      </p:sp>
      <p:sp>
        <p:nvSpPr>
          <p:cNvPr id="4" name="Text Placeholder 3"/>
          <p:cNvSpPr>
            <a:spLocks noGrp="1"/>
          </p:cNvSpPr>
          <p:nvPr>
            <p:ph type="body" sz="half" idx="2"/>
          </p:nvPr>
        </p:nvSpPr>
        <p:spPr>
          <a:xfrm>
            <a:off x="-1" y="1097280"/>
            <a:ext cx="3657600" cy="4526280"/>
          </a:xfrm>
          <a:solidFill>
            <a:schemeClr val="tx2"/>
          </a:solidFill>
        </p:spPr>
        <p:txBody>
          <a:bodyPr>
            <a:normAutofit/>
          </a:bodyPr>
          <a:lstStyle>
            <a:lvl1pPr marL="117475" indent="0">
              <a:spcBef>
                <a:spcPts val="600"/>
              </a:spcBef>
              <a:buNone/>
              <a:defRPr sz="18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pic>
        <p:nvPicPr>
          <p:cNvPr id="10"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12" name="TextBox 11"/>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Tree>
    <p:extLst>
      <p:ext uri="{BB962C8B-B14F-4D97-AF65-F5344CB8AC3E}">
        <p14:creationId xmlns:p14="http://schemas.microsoft.com/office/powerpoint/2010/main" val="246085794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1097280"/>
          </a:xfrm>
          <a:prstGeom prst="rect">
            <a:avLst/>
          </a:prstGeom>
          <a:solidFill>
            <a:schemeClr val="accent1"/>
          </a:solidFill>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0" y="1600200"/>
            <a:ext cx="91440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457950" y="6353402"/>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C16B1C-9F72-47FE-B9B0-32E819BEF48D}" type="slidenum">
              <a:rPr lang="en-US" smtClean="0"/>
              <a:t>‹#›</a:t>
            </a:fld>
            <a:endParaRPr lang="en-US"/>
          </a:p>
        </p:txBody>
      </p:sp>
    </p:spTree>
    <p:extLst>
      <p:ext uri="{BB962C8B-B14F-4D97-AF65-F5344CB8AC3E}">
        <p14:creationId xmlns:p14="http://schemas.microsoft.com/office/powerpoint/2010/main" val="2690213601"/>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0" r:id="rId3"/>
    <p:sldLayoutId id="2147483653" r:id="rId4"/>
    <p:sldLayoutId id="2147483659" r:id="rId5"/>
    <p:sldLayoutId id="2147483655" r:id="rId6"/>
    <p:sldLayoutId id="2147483660" r:id="rId7"/>
    <p:sldLayoutId id="2147483661" r:id="rId8"/>
    <p:sldLayoutId id="2147483656" r:id="rId9"/>
    <p:sldLayoutId id="2147483654" r:id="rId10"/>
    <p:sldLayoutId id="2147483652" r:id="rId11"/>
    <p:sldLayoutId id="2147483657" r:id="rId12"/>
  </p:sldLayoutIdLst>
  <p:timing>
    <p:tnLst>
      <p:par>
        <p:cTn id="1" dur="indefinite" restart="never" nodeType="tmRoot"/>
      </p:par>
    </p:tnLst>
  </p:timing>
  <p:hf hdr="0" ftr="0" dt="0"/>
  <p:txStyles>
    <p:titleStyle>
      <a:lvl1pPr marL="233363" indent="0" algn="l" defTabSz="914400" rtl="0" eaLnBrk="1" latinLnBrk="0" hangingPunct="1">
        <a:spcBef>
          <a:spcPct val="0"/>
        </a:spcBef>
        <a:buNone/>
        <a:defRPr sz="4400" kern="1200">
          <a:solidFill>
            <a:schemeClr val="bg1"/>
          </a:solidFill>
          <a:latin typeface="+mj-lt"/>
          <a:ea typeface="+mj-ea"/>
          <a:cs typeface="+mj-cs"/>
        </a:defRPr>
      </a:lvl1pPr>
    </p:titleStyle>
    <p:bodyStyle>
      <a:lvl1pPr marL="237744" indent="0" algn="l" defTabSz="914400" rtl="0" eaLnBrk="1" latinLnBrk="0" hangingPunct="1">
        <a:spcBef>
          <a:spcPts val="0"/>
        </a:spcBef>
        <a:spcAft>
          <a:spcPts val="600"/>
        </a:spcAft>
        <a:buFont typeface="Arial" pitchFamily="34" charset="0"/>
        <a:buNone/>
        <a:defRPr sz="3200" kern="1200">
          <a:solidFill>
            <a:schemeClr val="tx1"/>
          </a:solidFill>
          <a:latin typeface="+mn-lt"/>
          <a:ea typeface="+mn-ea"/>
          <a:cs typeface="+mn-cs"/>
        </a:defRPr>
      </a:lvl1pPr>
      <a:lvl2pPr marL="742950" indent="-285750" algn="l" defTabSz="914400" rtl="0" eaLnBrk="1" latinLnBrk="0" hangingPunct="1">
        <a:spcBef>
          <a:spcPts val="0"/>
        </a:spcBef>
        <a:spcAft>
          <a:spcPts val="600"/>
        </a:spcAft>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ts val="0"/>
        </a:spcBef>
        <a:spcAft>
          <a:spcPts val="600"/>
        </a:spcAft>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ts val="0"/>
        </a:spcBef>
        <a:spcAft>
          <a:spcPts val="600"/>
        </a:spcAft>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ts val="0"/>
        </a:spcBef>
        <a:spcAft>
          <a:spcPts val="60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4308099"/>
            <a:ext cx="7772400" cy="769441"/>
          </a:xfrm>
        </p:spPr>
        <p:txBody>
          <a:bodyPr/>
          <a:lstStyle/>
          <a:p>
            <a:r>
              <a:rPr lang="en-US" dirty="0" smtClean="0"/>
              <a:t>Nanotechnology Fabrication</a:t>
            </a:r>
            <a:endParaRPr lang="en-US" dirty="0"/>
          </a:p>
        </p:txBody>
      </p:sp>
    </p:spTree>
    <p:extLst>
      <p:ext uri="{BB962C8B-B14F-4D97-AF65-F5344CB8AC3E}">
        <p14:creationId xmlns:p14="http://schemas.microsoft.com/office/powerpoint/2010/main" val="36633428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eaLnBrk="1" hangingPunct="1"/>
            <a:fld id="{90C9655C-D903-4097-92B4-DEDD39826220}" type="slidenum">
              <a:rPr lang="en-US" i="0" smtClean="0"/>
              <a:pPr eaLnBrk="1" hangingPunct="1"/>
              <a:t>10</a:t>
            </a:fld>
            <a:endParaRPr lang="en-US" i="0" smtClean="0"/>
          </a:p>
        </p:txBody>
      </p:sp>
      <p:sp>
        <p:nvSpPr>
          <p:cNvPr id="15363" name="Rectangle 2"/>
          <p:cNvSpPr>
            <a:spLocks noGrp="1" noChangeArrowheads="1"/>
          </p:cNvSpPr>
          <p:nvPr>
            <p:ph type="title"/>
          </p:nvPr>
        </p:nvSpPr>
        <p:spPr/>
        <p:txBody>
          <a:bodyPr/>
          <a:lstStyle/>
          <a:p>
            <a:pPr eaLnBrk="1" hangingPunct="1"/>
            <a:r>
              <a:rPr lang="en-US" dirty="0" smtClean="0"/>
              <a:t>Synthesis of Carbon Nanotubes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3575" y="2734824"/>
            <a:ext cx="3375417" cy="3145276"/>
          </a:xfrm>
          <a:prstGeom prst="rect">
            <a:avLst/>
          </a:prstGeom>
        </p:spPr>
      </p:pic>
      <p:sp>
        <p:nvSpPr>
          <p:cNvPr id="15364" name="Rectangle 3"/>
          <p:cNvSpPr>
            <a:spLocks noGrp="1" noChangeArrowheads="1"/>
          </p:cNvSpPr>
          <p:nvPr>
            <p:ph type="body" idx="1"/>
          </p:nvPr>
        </p:nvSpPr>
        <p:spPr>
          <a:xfrm>
            <a:off x="457200" y="1219200"/>
            <a:ext cx="8229600" cy="1600200"/>
          </a:xfrm>
        </p:spPr>
        <p:txBody>
          <a:bodyPr>
            <a:normAutofit lnSpcReduction="10000"/>
          </a:bodyPr>
          <a:lstStyle/>
          <a:p>
            <a:pPr eaLnBrk="1" hangingPunct="1"/>
            <a:r>
              <a:rPr lang="en-US" dirty="0" smtClean="0"/>
              <a:t>Laser ablation (vaporizing graphite with a laser)</a:t>
            </a:r>
          </a:p>
          <a:p>
            <a:pPr eaLnBrk="1" hangingPunct="1"/>
            <a:r>
              <a:rPr lang="en-US" dirty="0" smtClean="0"/>
              <a:t>Plasma arcing of graphite or coal</a:t>
            </a:r>
          </a:p>
          <a:p>
            <a:pPr marL="457200" lvl="1" indent="0" eaLnBrk="1" hangingPunct="1">
              <a:buNone/>
            </a:pPr>
            <a:endParaRPr lang="en-US" dirty="0" smtClean="0"/>
          </a:p>
        </p:txBody>
      </p:sp>
      <p:sp>
        <p:nvSpPr>
          <p:cNvPr id="15372" name="Rectangle 14"/>
          <p:cNvSpPr>
            <a:spLocks noChangeArrowheads="1"/>
          </p:cNvSpPr>
          <p:nvPr/>
        </p:nvSpPr>
        <p:spPr bwMode="auto">
          <a:xfrm>
            <a:off x="457200" y="5105400"/>
            <a:ext cx="8229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i="0">
                <a:latin typeface="Tahoma" pitchFamily="34" charset="0"/>
              </a:rPr>
              <a:t>Combustion synthesis</a:t>
            </a:r>
          </a:p>
          <a:p>
            <a:pPr marL="742950" lvl="1" indent="-285750">
              <a:lnSpc>
                <a:spcPct val="105000"/>
              </a:lnSpc>
              <a:spcBef>
                <a:spcPct val="5000"/>
              </a:spcBef>
              <a:spcAft>
                <a:spcPct val="15000"/>
              </a:spcAft>
              <a:buFontTx/>
              <a:buChar char="–"/>
            </a:pPr>
            <a:r>
              <a:rPr lang="en-US" sz="2500" i="0">
                <a:latin typeface="Tahoma" pitchFamily="34" charset="0"/>
              </a:rPr>
              <a:t>Burn hydrocarbon at low pressure</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0417" y="2796509"/>
            <a:ext cx="4705350" cy="2171700"/>
          </a:xfrm>
          <a:prstGeom prst="rect">
            <a:avLst/>
          </a:prstGeom>
        </p:spPr>
      </p:pic>
    </p:spTree>
    <p:extLst>
      <p:ext uri="{BB962C8B-B14F-4D97-AF65-F5344CB8AC3E}">
        <p14:creationId xmlns:p14="http://schemas.microsoft.com/office/powerpoint/2010/main" val="27704155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2D Nanostructures</a:t>
            </a:r>
            <a:endParaRPr lang="en-US" dirty="0"/>
          </a:p>
        </p:txBody>
      </p:sp>
      <p:sp>
        <p:nvSpPr>
          <p:cNvPr id="3" name="Content Placeholder 2"/>
          <p:cNvSpPr>
            <a:spLocks noGrp="1"/>
          </p:cNvSpPr>
          <p:nvPr>
            <p:ph idx="1"/>
          </p:nvPr>
        </p:nvSpPr>
        <p:spPr>
          <a:xfrm>
            <a:off x="0" y="1327788"/>
            <a:ext cx="9144000" cy="4144963"/>
          </a:xfrm>
        </p:spPr>
        <p:txBody>
          <a:bodyPr/>
          <a:lstStyle/>
          <a:p>
            <a:r>
              <a:rPr lang="en-US" dirty="0" smtClean="0"/>
              <a:t>Thin films – Thickness less than 100 nm</a:t>
            </a:r>
          </a:p>
          <a:p>
            <a:r>
              <a:rPr lang="en-US" dirty="0" smtClean="0"/>
              <a:t>	</a:t>
            </a:r>
            <a:r>
              <a:rPr lang="en-US" dirty="0"/>
              <a:t>Vapor Deposition</a:t>
            </a:r>
          </a:p>
          <a:p>
            <a:pPr marL="1200150" lvl="1" indent="-457200"/>
            <a:r>
              <a:rPr lang="en-US" dirty="0"/>
              <a:t>Thermal Evaporation</a:t>
            </a:r>
          </a:p>
          <a:p>
            <a:pPr marL="1200150" lvl="1" indent="-457200"/>
            <a:r>
              <a:rPr lang="en-US" dirty="0"/>
              <a:t>Sputtering</a:t>
            </a:r>
          </a:p>
          <a:p>
            <a:pPr marL="1200150" lvl="1" indent="-457200"/>
            <a:r>
              <a:rPr lang="en-US" dirty="0"/>
              <a:t>Chemical Vapor Deposition (CVD)</a:t>
            </a:r>
          </a:p>
          <a:p>
            <a:r>
              <a:rPr lang="en-US" dirty="0"/>
              <a:t>Solution Deposition</a:t>
            </a:r>
          </a:p>
          <a:p>
            <a:pPr marL="1200150" lvl="1" indent="-457200"/>
            <a:r>
              <a:rPr lang="en-US" dirty="0"/>
              <a:t>Self-assembly</a:t>
            </a:r>
          </a:p>
          <a:p>
            <a:pPr marL="1200150" lvl="1" indent="-457200"/>
            <a:r>
              <a:rPr lang="en-US" dirty="0"/>
              <a:t>Electroplating</a:t>
            </a:r>
          </a:p>
          <a:p>
            <a:pPr marL="1200150" lvl="1" indent="-457200"/>
            <a:r>
              <a:rPr lang="en-US" dirty="0"/>
              <a:t>Spin Coating</a:t>
            </a:r>
          </a:p>
          <a:p>
            <a:endParaRPr lang="en-US" dirty="0"/>
          </a:p>
        </p:txBody>
      </p:sp>
    </p:spTree>
    <p:extLst>
      <p:ext uri="{BB962C8B-B14F-4D97-AF65-F5344CB8AC3E}">
        <p14:creationId xmlns:p14="http://schemas.microsoft.com/office/powerpoint/2010/main" val="34402634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Thermal Evaporation</a:t>
            </a:r>
            <a:endParaRPr lang="en-US" dirty="0"/>
          </a:p>
        </p:txBody>
      </p:sp>
      <p:sp>
        <p:nvSpPr>
          <p:cNvPr id="8" name="Rectangle 7"/>
          <p:cNvSpPr/>
          <p:nvPr/>
        </p:nvSpPr>
        <p:spPr>
          <a:xfrm>
            <a:off x="152400" y="1371600"/>
            <a:ext cx="4572000" cy="4555093"/>
          </a:xfrm>
          <a:prstGeom prst="rect">
            <a:avLst/>
          </a:prstGeom>
        </p:spPr>
        <p:txBody>
          <a:bodyPr>
            <a:spAutoFit/>
          </a:bodyPr>
          <a:lstStyle/>
          <a:p>
            <a:pPr marL="457200" indent="-457200">
              <a:spcBef>
                <a:spcPts val="1200"/>
              </a:spcBef>
              <a:buSzPct val="80000"/>
              <a:buFont typeface="+mj-lt"/>
              <a:buAutoNum type="arabicPeriod"/>
              <a:defRPr/>
            </a:pPr>
            <a:r>
              <a:rPr lang="en-US" sz="2400" dirty="0"/>
              <a:t>Vacuum (10</a:t>
            </a:r>
            <a:r>
              <a:rPr lang="en-US" sz="2400" baseline="30000" dirty="0"/>
              <a:t>-4</a:t>
            </a:r>
            <a:r>
              <a:rPr lang="en-US" sz="2400" dirty="0"/>
              <a:t> – 10</a:t>
            </a:r>
            <a:r>
              <a:rPr lang="en-US" sz="2400" baseline="30000" dirty="0"/>
              <a:t>-8</a:t>
            </a:r>
            <a:r>
              <a:rPr lang="en-US" sz="2400" dirty="0"/>
              <a:t> </a:t>
            </a:r>
            <a:r>
              <a:rPr lang="en-US" sz="2400" dirty="0" err="1"/>
              <a:t>Torr</a:t>
            </a:r>
            <a:r>
              <a:rPr lang="en-US" sz="2400" dirty="0" smtClean="0"/>
              <a:t>)</a:t>
            </a:r>
          </a:p>
          <a:p>
            <a:pPr marL="457200" indent="-457200">
              <a:spcBef>
                <a:spcPts val="1200"/>
              </a:spcBef>
              <a:buSzPct val="80000"/>
              <a:buFont typeface="+mj-lt"/>
              <a:buAutoNum type="arabicPeriod"/>
              <a:defRPr/>
            </a:pPr>
            <a:r>
              <a:rPr lang="en-US" sz="2400" dirty="0" smtClean="0"/>
              <a:t>Source </a:t>
            </a:r>
            <a:r>
              <a:rPr lang="en-US" sz="2400" dirty="0"/>
              <a:t>material is </a:t>
            </a:r>
            <a:r>
              <a:rPr lang="en-US" sz="2400" dirty="0" smtClean="0"/>
              <a:t>heated and evaporates</a:t>
            </a:r>
            <a:endParaRPr lang="en-US" sz="2400" dirty="0"/>
          </a:p>
          <a:p>
            <a:pPr marL="457200" indent="-457200">
              <a:spcBef>
                <a:spcPts val="1200"/>
              </a:spcBef>
              <a:buSzPct val="80000"/>
              <a:buFont typeface="+mj-lt"/>
              <a:buAutoNum type="arabicPeriod"/>
              <a:defRPr/>
            </a:pPr>
            <a:r>
              <a:rPr lang="en-US" sz="2400" dirty="0" smtClean="0"/>
              <a:t>Source </a:t>
            </a:r>
            <a:r>
              <a:rPr lang="en-US" sz="2400" dirty="0"/>
              <a:t>m</a:t>
            </a:r>
            <a:r>
              <a:rPr lang="en-US" sz="2400" dirty="0" smtClean="0"/>
              <a:t>aterial </a:t>
            </a:r>
            <a:r>
              <a:rPr lang="en-US" sz="2400" dirty="0"/>
              <a:t>deposits on substrate</a:t>
            </a:r>
          </a:p>
          <a:p>
            <a:pPr marL="722313" lvl="1" indent="-265113">
              <a:spcBef>
                <a:spcPts val="1200"/>
              </a:spcBef>
              <a:buSzPct val="80000"/>
              <a:buFont typeface="Wingdings 2" pitchFamily="18" charset="2"/>
              <a:buChar char=""/>
              <a:defRPr/>
            </a:pPr>
            <a:r>
              <a:rPr lang="en-US" sz="2400" dirty="0" smtClean="0"/>
              <a:t>Control </a:t>
            </a:r>
            <a:r>
              <a:rPr lang="en-US" sz="2400" dirty="0"/>
              <a:t>concentration of growth species in </a:t>
            </a:r>
            <a:r>
              <a:rPr lang="en-US" sz="2400" dirty="0" smtClean="0"/>
              <a:t>vapor</a:t>
            </a:r>
          </a:p>
          <a:p>
            <a:pPr marL="722313" lvl="1" indent="-265113">
              <a:spcBef>
                <a:spcPts val="1200"/>
              </a:spcBef>
              <a:buSzPct val="80000"/>
              <a:buFont typeface="Wingdings 2" pitchFamily="18" charset="2"/>
              <a:buChar char=""/>
              <a:defRPr/>
            </a:pPr>
            <a:r>
              <a:rPr lang="en-US" sz="2400" dirty="0"/>
              <a:t>Thickness measured </a:t>
            </a:r>
            <a:r>
              <a:rPr lang="en-US" sz="2400" i="1" dirty="0"/>
              <a:t>in situ </a:t>
            </a:r>
            <a:endParaRPr lang="en-US" sz="2400" dirty="0" smtClean="0"/>
          </a:p>
          <a:p>
            <a:pPr marL="722313" lvl="1" indent="-265113">
              <a:spcBef>
                <a:spcPts val="1200"/>
              </a:spcBef>
              <a:buSzPct val="80000"/>
              <a:buFont typeface="Wingdings 2" pitchFamily="18" charset="2"/>
              <a:buChar char=""/>
              <a:defRPr/>
            </a:pPr>
            <a:r>
              <a:rPr lang="en-US" sz="2400" dirty="0" smtClean="0"/>
              <a:t>Angstroms to 100’s nm thick layers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400" y="1479549"/>
            <a:ext cx="3867150" cy="3973099"/>
          </a:xfrm>
          <a:prstGeom prst="rect">
            <a:avLst/>
          </a:prstGeom>
        </p:spPr>
      </p:pic>
    </p:spTree>
    <p:extLst>
      <p:ext uri="{BB962C8B-B14F-4D97-AF65-F5344CB8AC3E}">
        <p14:creationId xmlns:p14="http://schemas.microsoft.com/office/powerpoint/2010/main" val="9864672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Sputtering</a:t>
            </a:r>
            <a:endParaRPr lang="en-US" dirty="0"/>
          </a:p>
        </p:txBody>
      </p:sp>
      <p:sp>
        <p:nvSpPr>
          <p:cNvPr id="3" name="Content Placeholder 2"/>
          <p:cNvSpPr>
            <a:spLocks noGrp="1"/>
          </p:cNvSpPr>
          <p:nvPr>
            <p:ph idx="1"/>
          </p:nvPr>
        </p:nvSpPr>
        <p:spPr>
          <a:xfrm>
            <a:off x="304800" y="1524000"/>
            <a:ext cx="4648200" cy="4144963"/>
          </a:xfrm>
        </p:spPr>
        <p:txBody>
          <a:bodyPr>
            <a:normAutofit fontScale="77500" lnSpcReduction="20000"/>
          </a:bodyPr>
          <a:lstStyle/>
          <a:p>
            <a:pPr marL="533400" indent="-533400">
              <a:lnSpc>
                <a:spcPct val="90000"/>
              </a:lnSpc>
              <a:spcBef>
                <a:spcPts val="1200"/>
              </a:spcBef>
              <a:buFont typeface="+mj-lt"/>
              <a:buAutoNum type="arabicPeriod"/>
            </a:pPr>
            <a:r>
              <a:rPr lang="en-US" dirty="0" smtClean="0"/>
              <a:t>Rough Vacuum (10’s of </a:t>
            </a:r>
            <a:r>
              <a:rPr lang="en-US" dirty="0" err="1" smtClean="0"/>
              <a:t>mTorr</a:t>
            </a:r>
            <a:r>
              <a:rPr lang="en-US" dirty="0" smtClean="0"/>
              <a:t>) with a constant stream of gas</a:t>
            </a:r>
          </a:p>
          <a:p>
            <a:pPr marL="533400" indent="-533400">
              <a:lnSpc>
                <a:spcPct val="90000"/>
              </a:lnSpc>
              <a:spcBef>
                <a:spcPts val="1200"/>
              </a:spcBef>
              <a:buFont typeface="+mj-lt"/>
              <a:buAutoNum type="arabicPeriod"/>
            </a:pPr>
            <a:r>
              <a:rPr lang="en-US" dirty="0" smtClean="0"/>
              <a:t>High voltage forms plasma 	ex: </a:t>
            </a:r>
            <a:r>
              <a:rPr lang="en-US" dirty="0" err="1" smtClean="0"/>
              <a:t>Ar</a:t>
            </a:r>
            <a:r>
              <a:rPr lang="en-US" dirty="0" smtClean="0"/>
              <a:t> gas </a:t>
            </a:r>
            <a:r>
              <a:rPr lang="en-US" dirty="0" smtClean="0">
                <a:sym typeface="Wingdings"/>
              </a:rPr>
              <a:t> </a:t>
            </a:r>
            <a:r>
              <a:rPr lang="en-US" dirty="0" err="1" smtClean="0">
                <a:sym typeface="Wingdings"/>
              </a:rPr>
              <a:t>Ar</a:t>
            </a:r>
            <a:r>
              <a:rPr lang="en-US" baseline="30000" dirty="0" smtClean="0">
                <a:sym typeface="Wingdings"/>
              </a:rPr>
              <a:t>+</a:t>
            </a:r>
            <a:r>
              <a:rPr lang="en-US" dirty="0" smtClean="0">
                <a:sym typeface="Wingdings"/>
              </a:rPr>
              <a:t> + e</a:t>
            </a:r>
            <a:r>
              <a:rPr lang="en-US" baseline="30000" dirty="0" smtClean="0">
                <a:sym typeface="Wingdings"/>
              </a:rPr>
              <a:t>-</a:t>
            </a:r>
            <a:endParaRPr lang="en-US" baseline="30000" dirty="0" smtClean="0"/>
          </a:p>
          <a:p>
            <a:pPr marL="533400" indent="-533400">
              <a:lnSpc>
                <a:spcPct val="90000"/>
              </a:lnSpc>
              <a:spcBef>
                <a:spcPts val="1200"/>
              </a:spcBef>
              <a:buFont typeface="+mj-lt"/>
              <a:buAutoNum type="arabicPeriod"/>
            </a:pPr>
            <a:r>
              <a:rPr lang="en-US" dirty="0" smtClean="0"/>
              <a:t>Plasma (</a:t>
            </a:r>
            <a:r>
              <a:rPr lang="en-US" dirty="0" err="1" smtClean="0"/>
              <a:t>Ar</a:t>
            </a:r>
            <a:r>
              <a:rPr lang="en-US" baseline="30000" dirty="0" smtClean="0"/>
              <a:t>+</a:t>
            </a:r>
            <a:r>
              <a:rPr lang="en-US" dirty="0" smtClean="0"/>
              <a:t>) accelerated towards target</a:t>
            </a:r>
          </a:p>
          <a:p>
            <a:pPr marL="533400" indent="-533400">
              <a:lnSpc>
                <a:spcPct val="90000"/>
              </a:lnSpc>
              <a:spcBef>
                <a:spcPts val="1200"/>
              </a:spcBef>
              <a:buFont typeface="+mj-lt"/>
              <a:buAutoNum type="arabicPeriod"/>
            </a:pPr>
            <a:r>
              <a:rPr lang="en-US" dirty="0" err="1" smtClean="0"/>
              <a:t>Ar</a:t>
            </a:r>
            <a:r>
              <a:rPr lang="en-US" baseline="30000" dirty="0"/>
              <a:t>+</a:t>
            </a:r>
            <a:r>
              <a:rPr lang="en-US" dirty="0"/>
              <a:t> hits target, neutral </a:t>
            </a:r>
            <a:r>
              <a:rPr lang="en-US" dirty="0" smtClean="0"/>
              <a:t>target atoms (Au) are </a:t>
            </a:r>
            <a:r>
              <a:rPr lang="en-US" dirty="0"/>
              <a:t>ejected</a:t>
            </a:r>
          </a:p>
          <a:p>
            <a:pPr marL="533400" indent="-533400">
              <a:lnSpc>
                <a:spcPct val="90000"/>
              </a:lnSpc>
              <a:spcBef>
                <a:spcPts val="1200"/>
              </a:spcBef>
              <a:buFont typeface="+mj-lt"/>
              <a:buAutoNum type="arabicPeriod"/>
            </a:pPr>
            <a:r>
              <a:rPr lang="en-US" dirty="0"/>
              <a:t>Ejected </a:t>
            </a:r>
            <a:r>
              <a:rPr lang="en-US" dirty="0" smtClean="0"/>
              <a:t>atoms (Au) </a:t>
            </a:r>
            <a:r>
              <a:rPr lang="en-US" dirty="0"/>
              <a:t>deposit on substrate</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94070" y="1862819"/>
            <a:ext cx="3820753" cy="3255282"/>
          </a:xfrm>
          <a:prstGeom prst="rect">
            <a:avLst/>
          </a:prstGeom>
        </p:spPr>
      </p:pic>
    </p:spTree>
    <p:extLst>
      <p:ext uri="{BB962C8B-B14F-4D97-AF65-F5344CB8AC3E}">
        <p14:creationId xmlns:p14="http://schemas.microsoft.com/office/powerpoint/2010/main" val="35735797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Chemical Vapor Deposition (CVD)</a:t>
            </a:r>
            <a:endParaRPr lang="en-US" dirty="0"/>
          </a:p>
        </p:txBody>
      </p:sp>
      <p:sp>
        <p:nvSpPr>
          <p:cNvPr id="3" name="Content Placeholder 2"/>
          <p:cNvSpPr>
            <a:spLocks noGrp="1"/>
          </p:cNvSpPr>
          <p:nvPr>
            <p:ph idx="1"/>
          </p:nvPr>
        </p:nvSpPr>
        <p:spPr>
          <a:xfrm>
            <a:off x="304800" y="1524000"/>
            <a:ext cx="4648200" cy="4144963"/>
          </a:xfrm>
        </p:spPr>
        <p:txBody>
          <a:bodyPr>
            <a:normAutofit/>
          </a:bodyPr>
          <a:lstStyle/>
          <a:p>
            <a:pPr marL="533400" indent="-533400">
              <a:lnSpc>
                <a:spcPct val="90000"/>
              </a:lnSpc>
              <a:spcBef>
                <a:spcPts val="1200"/>
              </a:spcBef>
              <a:buFont typeface="+mj-lt"/>
              <a:buAutoNum type="arabicPeriod"/>
            </a:pPr>
            <a:r>
              <a:rPr lang="en-US" dirty="0" smtClean="0"/>
              <a:t>Rough Vacuum (10’s of </a:t>
            </a:r>
            <a:r>
              <a:rPr lang="en-US" dirty="0" err="1" smtClean="0"/>
              <a:t>mTorr</a:t>
            </a:r>
            <a:r>
              <a:rPr lang="en-US" dirty="0" smtClean="0"/>
              <a:t>) </a:t>
            </a:r>
          </a:p>
          <a:p>
            <a:pPr marL="533400" indent="-533400">
              <a:lnSpc>
                <a:spcPct val="90000"/>
              </a:lnSpc>
              <a:spcBef>
                <a:spcPts val="1200"/>
              </a:spcBef>
              <a:buFont typeface="+mj-lt"/>
              <a:buAutoNum type="arabicPeriod"/>
            </a:pPr>
            <a:r>
              <a:rPr lang="en-US" dirty="0" smtClean="0"/>
              <a:t>Reactive gas added</a:t>
            </a:r>
            <a:endParaRPr lang="en-US" baseline="30000" dirty="0" smtClean="0"/>
          </a:p>
          <a:p>
            <a:pPr marL="533400" indent="-533400">
              <a:lnSpc>
                <a:spcPct val="90000"/>
              </a:lnSpc>
              <a:spcBef>
                <a:spcPts val="1200"/>
              </a:spcBef>
              <a:buFont typeface="+mj-lt"/>
              <a:buAutoNum type="arabicPeriod"/>
            </a:pPr>
            <a:r>
              <a:rPr lang="en-US" dirty="0" smtClean="0"/>
              <a:t>Chemical reaction in gas phase or on surface</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304131"/>
            <a:ext cx="4584700" cy="4584700"/>
          </a:xfrm>
          <a:prstGeom prst="rect">
            <a:avLst/>
          </a:prstGeom>
        </p:spPr>
      </p:pic>
    </p:spTree>
    <p:extLst>
      <p:ext uri="{BB962C8B-B14F-4D97-AF65-F5344CB8AC3E}">
        <p14:creationId xmlns:p14="http://schemas.microsoft.com/office/powerpoint/2010/main" val="780934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Image References</a:t>
            </a:r>
            <a:endParaRPr lang="en-US" dirty="0"/>
          </a:p>
        </p:txBody>
      </p:sp>
      <p:sp>
        <p:nvSpPr>
          <p:cNvPr id="3" name="Slide Number Placeholder 2"/>
          <p:cNvSpPr>
            <a:spLocks noGrp="1"/>
          </p:cNvSpPr>
          <p:nvPr>
            <p:ph type="sldNum" sz="quarter" idx="12"/>
          </p:nvPr>
        </p:nvSpPr>
        <p:spPr/>
        <p:txBody>
          <a:bodyPr/>
          <a:lstStyle/>
          <a:p>
            <a:fld id="{933591AE-FACB-47FB-8AAC-14349F9948F4}" type="slidenum">
              <a:rPr lang="en-US" smtClean="0"/>
              <a:t>15</a:t>
            </a:fld>
            <a:endParaRPr lang="en-US"/>
          </a:p>
        </p:txBody>
      </p:sp>
      <p:graphicFrame>
        <p:nvGraphicFramePr>
          <p:cNvPr id="7" name="Table Placeholder 6"/>
          <p:cNvGraphicFramePr>
            <a:graphicFrameLocks noGrp="1"/>
          </p:cNvGraphicFramePr>
          <p:nvPr>
            <p:ph type="tbl" sz="quarter" idx="13"/>
            <p:extLst>
              <p:ext uri="{D42A27DB-BD31-4B8C-83A1-F6EECF244321}">
                <p14:modId xmlns:p14="http://schemas.microsoft.com/office/powerpoint/2010/main" val="465518228"/>
              </p:ext>
            </p:extLst>
          </p:nvPr>
        </p:nvGraphicFramePr>
        <p:xfrm>
          <a:off x="0" y="1096963"/>
          <a:ext cx="9148314" cy="4632960"/>
        </p:xfrm>
        <a:graphic>
          <a:graphicData uri="http://schemas.openxmlformats.org/drawingml/2006/table">
            <a:tbl>
              <a:tblPr firstRow="1" bandRow="1">
                <a:tableStyleId>{69CF1AB2-1976-4502-BF36-3FF5EA218861}</a:tableStyleId>
              </a:tblPr>
              <a:tblGrid>
                <a:gridCol w="1680715"/>
                <a:gridCol w="7467599"/>
              </a:tblGrid>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Slide 4</a:t>
                      </a:r>
                    </a:p>
                  </a:txBody>
                  <a:tcPr anchor="ctr"/>
                </a:tc>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600" b="0" i="0" kern="1200" dirty="0" err="1" smtClean="0">
                          <a:solidFill>
                            <a:schemeClr val="dk1"/>
                          </a:solidFill>
                          <a:latin typeface="+mn-lt"/>
                          <a:ea typeface="+mn-ea"/>
                          <a:cs typeface="+mn-cs"/>
                        </a:rPr>
                        <a:t>Guoshong</a:t>
                      </a:r>
                      <a:r>
                        <a:rPr lang="en-US" sz="1600" b="0" i="0" kern="1200" dirty="0" smtClean="0">
                          <a:solidFill>
                            <a:schemeClr val="dk1"/>
                          </a:solidFill>
                          <a:latin typeface="+mn-lt"/>
                          <a:ea typeface="+mn-ea"/>
                          <a:cs typeface="+mn-cs"/>
                        </a:rPr>
                        <a:t>, Cao. "Nanostructures and nanomaterials." (2004).</a:t>
                      </a:r>
                    </a:p>
                    <a:p>
                      <a:pPr marL="228600" marR="0" lvl="0" indent="0" algn="l" defTabSz="914400" rtl="0" eaLnBrk="1" fontAlgn="auto" latinLnBrk="0" hangingPunct="1">
                        <a:lnSpc>
                          <a:spcPct val="100000"/>
                        </a:lnSpc>
                        <a:spcBef>
                          <a:spcPts val="0"/>
                        </a:spcBef>
                        <a:spcAft>
                          <a:spcPts val="0"/>
                        </a:spcAft>
                        <a:buClrTx/>
                        <a:buSzTx/>
                        <a:buFontTx/>
                        <a:buNone/>
                        <a:tabLst/>
                        <a:defRPr/>
                      </a:pPr>
                      <a:r>
                        <a:rPr lang="en-US" sz="1600" b="0" i="0" kern="1200" noProof="0" dirty="0" smtClean="0">
                          <a:solidFill>
                            <a:schemeClr val="dk1"/>
                          </a:solidFill>
                          <a:latin typeface="+mn-lt"/>
                          <a:ea typeface="+mn-ea"/>
                          <a:cs typeface="+mn-cs"/>
                        </a:rPr>
                        <a:t>Fig. 3.2</a:t>
                      </a:r>
                    </a:p>
                    <a:p>
                      <a:pPr marL="228600" marR="0" lvl="0" indent="0" algn="l" defTabSz="914400" rtl="0" eaLnBrk="1" fontAlgn="auto" latinLnBrk="0" hangingPunct="1">
                        <a:lnSpc>
                          <a:spcPct val="100000"/>
                        </a:lnSpc>
                        <a:spcBef>
                          <a:spcPts val="0"/>
                        </a:spcBef>
                        <a:spcAft>
                          <a:spcPts val="0"/>
                        </a:spcAft>
                        <a:buClrTx/>
                        <a:buSzTx/>
                        <a:buFontTx/>
                        <a:buNone/>
                        <a:tabLst/>
                        <a:defRPr/>
                      </a:pPr>
                      <a:endParaRPr lang="en-US" sz="1600" b="0" i="0" kern="1200" noProof="0" dirty="0" smtClean="0">
                        <a:solidFill>
                          <a:schemeClr val="dk1"/>
                        </a:solidFill>
                        <a:latin typeface="+mn-lt"/>
                        <a:ea typeface="+mn-ea"/>
                        <a:cs typeface="+mn-cs"/>
                      </a:endParaRPr>
                    </a:p>
                  </a:txBody>
                  <a:tcPr marR="365760" marT="91440" marB="91440"/>
                </a:tc>
              </a:tr>
              <a:tr h="0">
                <a:tc>
                  <a:txBody>
                    <a:bodyPr/>
                    <a:lstStyle/>
                    <a:p>
                      <a:pPr algn="ctr"/>
                      <a:r>
                        <a:rPr lang="en-US" sz="1600" b="1" dirty="0" smtClean="0"/>
                        <a:t>Slide 5</a:t>
                      </a:r>
                      <a:endParaRPr lang="en-US" sz="1600" b="1" dirty="0"/>
                    </a:p>
                  </a:txBody>
                  <a:tcPr anchor="ctr"/>
                </a:tc>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600" i="0" dirty="0" smtClean="0"/>
                        <a:t>Gold</a:t>
                      </a:r>
                      <a:r>
                        <a:rPr lang="en-US" sz="1600" i="0" baseline="0" dirty="0" smtClean="0"/>
                        <a:t> Nanoparticle Synthesis. UWMRSEC. [</a:t>
                      </a:r>
                      <a:r>
                        <a:rPr lang="en-US" sz="1600" i="1" baseline="0" dirty="0" smtClean="0"/>
                        <a:t>Online Image</a:t>
                      </a:r>
                      <a:r>
                        <a:rPr lang="en-US" sz="1600" i="0" baseline="0" dirty="0" smtClean="0"/>
                        <a:t>] 22 May, 2016. &lt;http://education.mrsec.wisc.edu/277.htm&gt;</a:t>
                      </a:r>
                      <a:endParaRPr lang="en-US" sz="1600" i="0" dirty="0" smtClean="0"/>
                    </a:p>
                  </a:txBody>
                  <a:tcPr marR="365760" marT="91440" marB="91440"/>
                </a:tc>
              </a:tr>
              <a:tr h="0">
                <a:tc>
                  <a:txBody>
                    <a:bodyPr/>
                    <a:lstStyle/>
                    <a:p>
                      <a:pPr algn="ctr"/>
                      <a:r>
                        <a:rPr lang="en-US" sz="1600" b="1" dirty="0" smtClean="0"/>
                        <a:t>Slide 8</a:t>
                      </a:r>
                      <a:endParaRPr lang="en-US" sz="1600" b="1" dirty="0"/>
                    </a:p>
                  </a:txBody>
                  <a:tcPr anchor="ctr"/>
                </a:tc>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600" i="0" dirty="0" smtClean="0"/>
                        <a:t>Gold</a:t>
                      </a:r>
                      <a:r>
                        <a:rPr lang="en-US" sz="1600" i="0" baseline="0" dirty="0" smtClean="0"/>
                        <a:t> Nanoparticle Growth. Chalmers Research Group. [</a:t>
                      </a:r>
                      <a:r>
                        <a:rPr lang="en-US" sz="1600" i="1" baseline="0" dirty="0" smtClean="0"/>
                        <a:t>Online Image</a:t>
                      </a:r>
                      <a:r>
                        <a:rPr lang="en-US" sz="1600" i="0" baseline="0" dirty="0" smtClean="0"/>
                        <a:t>] 29 May, 2016. &lt;http://www.materialsmodeling.com/index.php/component/content/category/17-positions&gt;</a:t>
                      </a:r>
                      <a:endParaRPr lang="en-US" sz="1600" i="0" dirty="0" smtClean="0"/>
                    </a:p>
                  </a:txBody>
                  <a:tcPr marR="365760" marT="91440" marB="91440"/>
                </a:tc>
              </a:tr>
              <a:tr h="0">
                <a:tc>
                  <a:txBody>
                    <a:bodyPr/>
                    <a:lstStyle/>
                    <a:p>
                      <a:pPr algn="ctr"/>
                      <a:r>
                        <a:rPr lang="en-US" sz="1600" b="1" dirty="0" smtClean="0"/>
                        <a:t>Slide 9</a:t>
                      </a:r>
                      <a:endParaRPr lang="en-US" sz="1600" b="1" dirty="0"/>
                    </a:p>
                  </a:txBody>
                  <a:tcPr anchor="ctr"/>
                </a:tc>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600" i="0" dirty="0" err="1" smtClean="0"/>
                        <a:t>Artin</a:t>
                      </a:r>
                      <a:r>
                        <a:rPr lang="en-US" sz="1600" i="0" dirty="0" smtClean="0"/>
                        <a:t> </a:t>
                      </a:r>
                      <a:r>
                        <a:rPr lang="en-US" sz="1600" i="0" dirty="0" err="1" smtClean="0"/>
                        <a:t>Petrossians</a:t>
                      </a:r>
                      <a:r>
                        <a:rPr lang="en-US" sz="1600" i="0" dirty="0" smtClean="0"/>
                        <a:t>, John J. Whalen III, James D. Weiland and Florian</a:t>
                      </a:r>
                    </a:p>
                    <a:p>
                      <a:pPr marL="228600" marR="0" indent="0" algn="l" defTabSz="914400" rtl="0" eaLnBrk="1" fontAlgn="auto" latinLnBrk="0" hangingPunct="1">
                        <a:lnSpc>
                          <a:spcPct val="100000"/>
                        </a:lnSpc>
                        <a:spcBef>
                          <a:spcPts val="0"/>
                        </a:spcBef>
                        <a:spcAft>
                          <a:spcPts val="0"/>
                        </a:spcAft>
                        <a:buClrTx/>
                        <a:buSzTx/>
                        <a:buFontTx/>
                        <a:buNone/>
                        <a:tabLst/>
                        <a:defRPr/>
                      </a:pPr>
                      <a:r>
                        <a:rPr lang="en-US" sz="1600" i="0" dirty="0" err="1" smtClean="0"/>
                        <a:t>Mansfeld</a:t>
                      </a:r>
                      <a:r>
                        <a:rPr lang="en-US" sz="1600" i="0" dirty="0" smtClean="0"/>
                        <a:t> (2013). Nanotechnology for Packaging, Advances in Micro/Nano Electromechanical Systems and Fabrication Technologies, Assistant Professor Kenichi </a:t>
                      </a:r>
                      <a:r>
                        <a:rPr lang="en-US" sz="1600" i="0" dirty="0" err="1" smtClean="0"/>
                        <a:t>Takahata</a:t>
                      </a:r>
                      <a:r>
                        <a:rPr lang="en-US" sz="1600" i="0" dirty="0" smtClean="0"/>
                        <a:t> (Ed.), </a:t>
                      </a:r>
                      <a:r>
                        <a:rPr lang="en-US" sz="1600" i="0" dirty="0" err="1" smtClean="0"/>
                        <a:t>InTech</a:t>
                      </a:r>
                      <a:r>
                        <a:rPr lang="en-US" sz="1600" i="0" dirty="0" smtClean="0"/>
                        <a:t>, DOI: 10.5772/55033. Available from</a:t>
                      </a:r>
                      <a:r>
                        <a:rPr lang="en-US" sz="1600" i="0" smtClean="0"/>
                        <a:t>: &lt;http://www.intechopen.com/books/advances-in-micro-nano-electromechanical-systems-and-fabrication-technologies/nanotechnology-for-packaging&gt;</a:t>
                      </a:r>
                      <a:endParaRPr lang="en-US" sz="1600" i="0" dirty="0" smtClean="0"/>
                    </a:p>
                  </a:txBody>
                  <a:tcPr marR="365760" marT="91440" marB="91440"/>
                </a:tc>
              </a:tr>
            </a:tbl>
          </a:graphicData>
        </a:graphic>
      </p:graphicFrame>
    </p:spTree>
    <p:extLst>
      <p:ext uri="{BB962C8B-B14F-4D97-AF65-F5344CB8AC3E}">
        <p14:creationId xmlns:p14="http://schemas.microsoft.com/office/powerpoint/2010/main" val="30242861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Image References</a:t>
            </a:r>
            <a:endParaRPr lang="en-US" dirty="0"/>
          </a:p>
        </p:txBody>
      </p:sp>
      <p:sp>
        <p:nvSpPr>
          <p:cNvPr id="3" name="Slide Number Placeholder 2"/>
          <p:cNvSpPr>
            <a:spLocks noGrp="1"/>
          </p:cNvSpPr>
          <p:nvPr>
            <p:ph type="sldNum" sz="quarter" idx="12"/>
          </p:nvPr>
        </p:nvSpPr>
        <p:spPr/>
        <p:txBody>
          <a:bodyPr/>
          <a:lstStyle/>
          <a:p>
            <a:fld id="{933591AE-FACB-47FB-8AAC-14349F9948F4}" type="slidenum">
              <a:rPr lang="en-US" smtClean="0"/>
              <a:t>16</a:t>
            </a:fld>
            <a:endParaRPr lang="en-US"/>
          </a:p>
        </p:txBody>
      </p:sp>
      <p:graphicFrame>
        <p:nvGraphicFramePr>
          <p:cNvPr id="7" name="Table Placeholder 6"/>
          <p:cNvGraphicFramePr>
            <a:graphicFrameLocks noGrp="1"/>
          </p:cNvGraphicFramePr>
          <p:nvPr>
            <p:ph type="tbl" sz="quarter" idx="13"/>
            <p:extLst>
              <p:ext uri="{D42A27DB-BD31-4B8C-83A1-F6EECF244321}">
                <p14:modId xmlns:p14="http://schemas.microsoft.com/office/powerpoint/2010/main" val="2457433269"/>
              </p:ext>
            </p:extLst>
          </p:nvPr>
        </p:nvGraphicFramePr>
        <p:xfrm>
          <a:off x="0" y="1096963"/>
          <a:ext cx="9148314" cy="4145280"/>
        </p:xfrm>
        <a:graphic>
          <a:graphicData uri="http://schemas.openxmlformats.org/drawingml/2006/table">
            <a:tbl>
              <a:tblPr firstRow="1" bandRow="1">
                <a:tableStyleId>{69CF1AB2-1976-4502-BF36-3FF5EA218861}</a:tableStyleId>
              </a:tblPr>
              <a:tblGrid>
                <a:gridCol w="1680715"/>
                <a:gridCol w="7467599"/>
              </a:tblGrid>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Slide 10</a:t>
                      </a:r>
                    </a:p>
                  </a:txBody>
                  <a:tcPr anchor="ctr"/>
                </a:tc>
                <a:tc>
                  <a:txBody>
                    <a:bodyPr/>
                    <a:lstStyle/>
                    <a:p>
                      <a:pPr marL="228600" marR="0" lvl="0" indent="0" algn="l" defTabSz="914400" rtl="0" eaLnBrk="1" fontAlgn="auto" latinLnBrk="0" hangingPunct="1">
                        <a:lnSpc>
                          <a:spcPct val="100000"/>
                        </a:lnSpc>
                        <a:spcBef>
                          <a:spcPts val="0"/>
                        </a:spcBef>
                        <a:spcAft>
                          <a:spcPts val="0"/>
                        </a:spcAft>
                        <a:buClrTx/>
                        <a:buSzTx/>
                        <a:buFontTx/>
                        <a:buNone/>
                        <a:tabLst/>
                        <a:defRPr/>
                      </a:pPr>
                      <a:r>
                        <a:rPr lang="en-US" sz="1600" b="0" i="0" kern="1200" noProof="0" dirty="0" smtClean="0">
                          <a:solidFill>
                            <a:schemeClr val="dk1"/>
                          </a:solidFill>
                          <a:latin typeface="+mn-lt"/>
                          <a:ea typeface="+mn-ea"/>
                          <a:cs typeface="+mn-cs"/>
                        </a:rPr>
                        <a:t>Carbon Nanotube. UC Davis </a:t>
                      </a:r>
                      <a:r>
                        <a:rPr lang="en-US" sz="1600" b="0" i="0" kern="1200" noProof="0" dirty="0" err="1" smtClean="0">
                          <a:solidFill>
                            <a:schemeClr val="dk1"/>
                          </a:solidFill>
                          <a:latin typeface="+mn-lt"/>
                          <a:ea typeface="+mn-ea"/>
                          <a:cs typeface="+mn-cs"/>
                        </a:rPr>
                        <a:t>ChemWiki</a:t>
                      </a:r>
                      <a:r>
                        <a:rPr lang="en-US" sz="1600" b="0" i="0" kern="1200" noProof="0" dirty="0" smtClean="0">
                          <a:solidFill>
                            <a:schemeClr val="dk1"/>
                          </a:solidFill>
                          <a:latin typeface="+mn-lt"/>
                          <a:ea typeface="+mn-ea"/>
                          <a:cs typeface="+mn-cs"/>
                        </a:rPr>
                        <a:t>. [</a:t>
                      </a:r>
                      <a:r>
                        <a:rPr lang="en-US" sz="1600" b="0" i="1" kern="1200" noProof="0" dirty="0" smtClean="0">
                          <a:solidFill>
                            <a:schemeClr val="dk1"/>
                          </a:solidFill>
                          <a:latin typeface="+mn-lt"/>
                          <a:ea typeface="+mn-ea"/>
                          <a:cs typeface="+mn-cs"/>
                        </a:rPr>
                        <a:t>Online Image</a:t>
                      </a:r>
                      <a:r>
                        <a:rPr lang="en-US" sz="1600" b="0" i="0" kern="1200" noProof="0" dirty="0" smtClean="0">
                          <a:solidFill>
                            <a:schemeClr val="dk1"/>
                          </a:solidFill>
                          <a:latin typeface="+mn-lt"/>
                          <a:ea typeface="+mn-ea"/>
                          <a:cs typeface="+mn-cs"/>
                        </a:rPr>
                        <a:t>]. 29 May 2016.</a:t>
                      </a:r>
                      <a:r>
                        <a:rPr lang="en-US" sz="1600" b="0" i="0" kern="1200" baseline="0" noProof="0" dirty="0" smtClean="0">
                          <a:solidFill>
                            <a:schemeClr val="dk1"/>
                          </a:solidFill>
                          <a:latin typeface="+mn-lt"/>
                          <a:ea typeface="+mn-ea"/>
                          <a:cs typeface="+mn-cs"/>
                        </a:rPr>
                        <a:t> &lt;http://chemwiki.ucdavis.edu/Wikitexts/New_York_University/CHEM-UA_127%3A_Advanced_General_Chemistry_I/17%3A_Introduction_to_Organic_Chemistry&gt;</a:t>
                      </a:r>
                      <a:endParaRPr lang="en-US" sz="1600" b="0" i="0" kern="1200" noProof="0" dirty="0" smtClean="0">
                        <a:solidFill>
                          <a:schemeClr val="dk1"/>
                        </a:solidFill>
                        <a:latin typeface="+mn-lt"/>
                        <a:ea typeface="+mn-ea"/>
                        <a:cs typeface="+mn-cs"/>
                      </a:endParaRPr>
                    </a:p>
                    <a:p>
                      <a:pPr marL="228600" marR="0" lvl="0" indent="0" algn="l" defTabSz="914400" rtl="0" eaLnBrk="1" fontAlgn="auto" latinLnBrk="0" hangingPunct="1">
                        <a:lnSpc>
                          <a:spcPct val="100000"/>
                        </a:lnSpc>
                        <a:spcBef>
                          <a:spcPts val="0"/>
                        </a:spcBef>
                        <a:spcAft>
                          <a:spcPts val="0"/>
                        </a:spcAft>
                        <a:buClrTx/>
                        <a:buSzTx/>
                        <a:buFontTx/>
                        <a:buNone/>
                        <a:tabLst/>
                        <a:defRPr/>
                      </a:pPr>
                      <a:endParaRPr lang="en-US" sz="1600" b="0" i="0" kern="1200" noProof="0" dirty="0" smtClean="0">
                        <a:solidFill>
                          <a:schemeClr val="dk1"/>
                        </a:solidFill>
                        <a:latin typeface="+mn-lt"/>
                        <a:ea typeface="+mn-ea"/>
                        <a:cs typeface="+mn-cs"/>
                      </a:endParaRPr>
                    </a:p>
                    <a:p>
                      <a:pPr marL="228600" marR="0" lvl="0" indent="0" algn="l" defTabSz="914400" rtl="0" eaLnBrk="1" fontAlgn="auto" latinLnBrk="0" hangingPunct="1">
                        <a:lnSpc>
                          <a:spcPct val="100000"/>
                        </a:lnSpc>
                        <a:spcBef>
                          <a:spcPts val="0"/>
                        </a:spcBef>
                        <a:spcAft>
                          <a:spcPts val="0"/>
                        </a:spcAft>
                        <a:buClrTx/>
                        <a:buSzTx/>
                        <a:buFontTx/>
                        <a:buNone/>
                        <a:tabLst/>
                        <a:defRPr/>
                      </a:pPr>
                      <a:r>
                        <a:rPr lang="en-US" sz="1600" b="0" i="0" kern="1200" noProof="0" dirty="0" smtClean="0">
                          <a:solidFill>
                            <a:schemeClr val="dk1"/>
                          </a:solidFill>
                          <a:latin typeface="+mn-lt"/>
                          <a:ea typeface="+mn-ea"/>
                          <a:cs typeface="+mn-cs"/>
                        </a:rPr>
                        <a:t>Arc Discharge. Somnath2. [</a:t>
                      </a:r>
                      <a:r>
                        <a:rPr lang="en-US" sz="1600" b="0" i="1" kern="1200" noProof="0" dirty="0" smtClean="0">
                          <a:solidFill>
                            <a:schemeClr val="dk1"/>
                          </a:solidFill>
                          <a:latin typeface="+mn-lt"/>
                          <a:ea typeface="+mn-ea"/>
                          <a:cs typeface="+mn-cs"/>
                        </a:rPr>
                        <a:t>Online Image</a:t>
                      </a:r>
                      <a:r>
                        <a:rPr lang="en-US" sz="1600" b="0" i="0" kern="1200" noProof="0" dirty="0" smtClean="0">
                          <a:solidFill>
                            <a:schemeClr val="dk1"/>
                          </a:solidFill>
                          <a:latin typeface="+mn-lt"/>
                          <a:ea typeface="+mn-ea"/>
                          <a:cs typeface="+mn-cs"/>
                        </a:rPr>
                        <a:t>] 29 May 2016. &lt;https://commons.wikimedia.org/wiki/File:Arc_discharge_nanotube.png&gt;</a:t>
                      </a:r>
                    </a:p>
                  </a:txBody>
                  <a:tcPr marR="365760" marT="91440" marB="91440"/>
                </a:tc>
              </a:tr>
              <a:tr h="0">
                <a:tc>
                  <a:txBody>
                    <a:bodyPr/>
                    <a:lstStyle/>
                    <a:p>
                      <a:pPr algn="ctr"/>
                      <a:r>
                        <a:rPr lang="en-US" sz="1600" b="1" dirty="0" smtClean="0"/>
                        <a:t>Slide 12</a:t>
                      </a:r>
                      <a:endParaRPr lang="en-US" sz="1600" b="1" dirty="0"/>
                    </a:p>
                  </a:txBody>
                  <a:tcPr anchor="ctr"/>
                </a:tc>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600" i="0" dirty="0" smtClean="0"/>
                        <a:t>Thermal Evaporation. [</a:t>
                      </a:r>
                      <a:r>
                        <a:rPr lang="en-US" sz="1600" i="1" dirty="0" smtClean="0"/>
                        <a:t>Online Image</a:t>
                      </a:r>
                      <a:r>
                        <a:rPr lang="en-US" sz="1600" i="0" dirty="0" smtClean="0"/>
                        <a:t>] 29 May 2016. &lt;http://hist-materialer-og-energi.wikispaces.com/Physical+Vapour+Deposition&gt;</a:t>
                      </a:r>
                    </a:p>
                  </a:txBody>
                  <a:tcPr marR="365760" marT="91440" marB="91440"/>
                </a:tc>
              </a:tr>
              <a:tr h="0">
                <a:tc>
                  <a:txBody>
                    <a:bodyPr/>
                    <a:lstStyle/>
                    <a:p>
                      <a:pPr algn="ctr"/>
                      <a:r>
                        <a:rPr lang="en-US" sz="1600" b="1" dirty="0" smtClean="0"/>
                        <a:t>Slide 13</a:t>
                      </a:r>
                      <a:endParaRPr lang="en-US" sz="1600" b="1" dirty="0"/>
                    </a:p>
                  </a:txBody>
                  <a:tcPr anchor="ctr"/>
                </a:tc>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600" i="0" dirty="0" smtClean="0"/>
                        <a:t>Sputtering. Physics </a:t>
                      </a:r>
                      <a:r>
                        <a:rPr lang="en-US" sz="1600" i="0" dirty="0" err="1" smtClean="0"/>
                        <a:t>StackExchange</a:t>
                      </a:r>
                      <a:r>
                        <a:rPr lang="en-US" sz="1600" i="0" dirty="0" smtClean="0"/>
                        <a:t>.</a:t>
                      </a:r>
                      <a:r>
                        <a:rPr lang="en-US" sz="1600" i="0" baseline="0" dirty="0" smtClean="0"/>
                        <a:t> [Online Image] 29 May 2016. &lt;http://physics.stackexchange.com/questions/54936/what-favors-island-growth-of-a-sputtered-material&gt;</a:t>
                      </a:r>
                      <a:endParaRPr lang="en-US" sz="1600" i="0" dirty="0" smtClean="0"/>
                    </a:p>
                  </a:txBody>
                  <a:tcPr marR="365760" marT="91440" marB="91440"/>
                </a:tc>
              </a:tr>
              <a:tr h="0">
                <a:tc>
                  <a:txBody>
                    <a:bodyPr/>
                    <a:lstStyle/>
                    <a:p>
                      <a:pPr algn="ctr"/>
                      <a:r>
                        <a:rPr lang="en-US" sz="1600" b="1" dirty="0" smtClean="0"/>
                        <a:t>Slide 14</a:t>
                      </a:r>
                      <a:endParaRPr lang="en-US" sz="1600" b="1" dirty="0"/>
                    </a:p>
                  </a:txBody>
                  <a:tcPr anchor="ctr"/>
                </a:tc>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600" i="0" dirty="0" smtClean="0"/>
                        <a:t>MOCVD.</a:t>
                      </a:r>
                      <a:r>
                        <a:rPr lang="en-US" sz="1600" i="0" baseline="0" dirty="0" smtClean="0"/>
                        <a:t> </a:t>
                      </a:r>
                      <a:r>
                        <a:rPr lang="en-US" sz="1600" i="0" baseline="0" dirty="0" err="1" smtClean="0"/>
                        <a:t>Crystalgrower</a:t>
                      </a:r>
                      <a:r>
                        <a:rPr lang="en-US" sz="1600" i="0" baseline="0" dirty="0" smtClean="0"/>
                        <a:t>. [</a:t>
                      </a:r>
                      <a:r>
                        <a:rPr lang="en-US" sz="1600" i="1" baseline="0" dirty="0" err="1" smtClean="0"/>
                        <a:t>Oniline</a:t>
                      </a:r>
                      <a:r>
                        <a:rPr lang="en-US" sz="1600" i="1" baseline="0" dirty="0" smtClean="0"/>
                        <a:t> Image</a:t>
                      </a:r>
                      <a:r>
                        <a:rPr lang="en-US" sz="1600" i="0" baseline="0" dirty="0" smtClean="0"/>
                        <a:t>] 29 May 2016. &lt;https://commons.wikimedia.org/wiki/File:MOCVDprocess.jpg&gt;</a:t>
                      </a:r>
                      <a:endParaRPr lang="en-US" sz="1600" i="0" dirty="0" smtClean="0"/>
                    </a:p>
                  </a:txBody>
                  <a:tcPr marR="365760" marT="91440" marB="91440"/>
                </a:tc>
              </a:tr>
            </a:tbl>
          </a:graphicData>
        </a:graphic>
      </p:graphicFrame>
    </p:spTree>
    <p:extLst>
      <p:ext uri="{BB962C8B-B14F-4D97-AF65-F5344CB8AC3E}">
        <p14:creationId xmlns:p14="http://schemas.microsoft.com/office/powerpoint/2010/main" val="4804392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547"/>
            <a:ext cx="9144000" cy="1097280"/>
          </a:xfrm>
        </p:spPr>
        <p:txBody>
          <a:bodyPr/>
          <a:lstStyle/>
          <a:p>
            <a:r>
              <a:rPr lang="en-US" dirty="0" smtClean="0"/>
              <a:t>Additional Resources</a:t>
            </a:r>
            <a:endParaRPr lang="en-US" dirty="0"/>
          </a:p>
        </p:txBody>
      </p:sp>
      <p:sp>
        <p:nvSpPr>
          <p:cNvPr id="3" name="Slide Number Placeholder 2"/>
          <p:cNvSpPr>
            <a:spLocks noGrp="1"/>
          </p:cNvSpPr>
          <p:nvPr>
            <p:ph type="sldNum" sz="quarter" idx="12"/>
          </p:nvPr>
        </p:nvSpPr>
        <p:spPr/>
        <p:txBody>
          <a:bodyPr/>
          <a:lstStyle/>
          <a:p>
            <a:fld id="{933591AE-FACB-47FB-8AAC-14349F9948F4}" type="slidenum">
              <a:rPr lang="en-US" smtClean="0"/>
              <a:t>17</a:t>
            </a:fld>
            <a:endParaRPr lang="en-US"/>
          </a:p>
        </p:txBody>
      </p:sp>
    </p:spTree>
    <p:extLst>
      <p:ext uri="{BB962C8B-B14F-4D97-AF65-F5344CB8AC3E}">
        <p14:creationId xmlns:p14="http://schemas.microsoft.com/office/powerpoint/2010/main" val="2981540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Nanomaterial Fabrication</a:t>
            </a:r>
            <a:endParaRPr lang="en-US" dirty="0"/>
          </a:p>
        </p:txBody>
      </p:sp>
      <p:sp>
        <p:nvSpPr>
          <p:cNvPr id="3" name="Content Placeholder 2"/>
          <p:cNvSpPr>
            <a:spLocks noGrp="1"/>
          </p:cNvSpPr>
          <p:nvPr>
            <p:ph idx="1"/>
          </p:nvPr>
        </p:nvSpPr>
        <p:spPr/>
        <p:txBody>
          <a:bodyPr/>
          <a:lstStyle/>
          <a:p>
            <a:r>
              <a:rPr lang="en-US" dirty="0" smtClean="0"/>
              <a:t>A nanomaterial is a structure which is smaller than 100 nm in at least one dimension.</a:t>
            </a:r>
          </a:p>
          <a:p>
            <a:pPr marL="690563" indent="-457200">
              <a:buFont typeface="Arial" pitchFamily="34" charset="0"/>
              <a:buChar char="•"/>
            </a:pPr>
            <a:r>
              <a:rPr lang="en-US" dirty="0" smtClean="0"/>
              <a:t>0-D Nanoparticles</a:t>
            </a:r>
          </a:p>
          <a:p>
            <a:pPr marL="690563" indent="-457200">
              <a:buFont typeface="Arial" pitchFamily="34" charset="0"/>
              <a:buChar char="•"/>
            </a:pPr>
            <a:r>
              <a:rPr lang="en-US" dirty="0" smtClean="0"/>
              <a:t>1-D Nanowires or nanotubes</a:t>
            </a:r>
          </a:p>
          <a:p>
            <a:pPr marL="690563" indent="-457200">
              <a:buFont typeface="Arial" pitchFamily="34" charset="0"/>
              <a:buChar char="•"/>
            </a:pPr>
            <a:r>
              <a:rPr lang="en-US" dirty="0" smtClean="0"/>
              <a:t>2-D Thin films</a:t>
            </a:r>
          </a:p>
          <a:p>
            <a:pPr marL="690563" indent="-457200">
              <a:buFont typeface="Arial" pitchFamily="34" charset="0"/>
              <a:buChar char="•"/>
            </a:pPr>
            <a:r>
              <a:rPr lang="en-US" dirty="0" smtClean="0"/>
              <a:t>3-D Porous structures</a:t>
            </a:r>
          </a:p>
          <a:p>
            <a:endParaRPr lang="en-US" dirty="0" smtClean="0"/>
          </a:p>
          <a:p>
            <a:endParaRPr lang="en-US" dirty="0"/>
          </a:p>
        </p:txBody>
      </p:sp>
    </p:spTree>
    <p:extLst>
      <p:ext uri="{BB962C8B-B14F-4D97-AF65-F5344CB8AC3E}">
        <p14:creationId xmlns:p14="http://schemas.microsoft.com/office/powerpoint/2010/main" val="12345945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fabrication</a:t>
            </a:r>
            <a:endParaRPr lang="en-US" dirty="0"/>
          </a:p>
        </p:txBody>
      </p:sp>
      <p:sp>
        <p:nvSpPr>
          <p:cNvPr id="4" name="Slide Number Placeholder 3"/>
          <p:cNvSpPr>
            <a:spLocks noGrp="1"/>
          </p:cNvSpPr>
          <p:nvPr>
            <p:ph type="sldNum" sz="quarter" idx="12"/>
          </p:nvPr>
        </p:nvSpPr>
        <p:spPr/>
        <p:txBody>
          <a:bodyPr/>
          <a:lstStyle/>
          <a:p>
            <a:fld id="{933591AE-FACB-47FB-8AAC-14349F9948F4}" type="slidenum">
              <a:rPr lang="en-US" smtClean="0"/>
              <a:t>3</a:t>
            </a:fld>
            <a:endParaRPr lang="en-US"/>
          </a:p>
        </p:txBody>
      </p:sp>
      <p:sp>
        <p:nvSpPr>
          <p:cNvPr id="5" name="Rectangle 3"/>
          <p:cNvSpPr txBox="1">
            <a:spLocks noChangeArrowheads="1"/>
          </p:cNvSpPr>
          <p:nvPr/>
        </p:nvSpPr>
        <p:spPr bwMode="auto">
          <a:xfrm>
            <a:off x="4724400" y="1371600"/>
            <a:ext cx="2239963" cy="765175"/>
          </a:xfrm>
          <a:prstGeom prst="rect">
            <a:avLst/>
          </a:prstGeom>
          <a:noFill/>
          <a:ln w="9525">
            <a:noFill/>
            <a:miter lim="800000"/>
            <a:headEnd/>
            <a:tailEnd/>
          </a:ln>
        </p:spPr>
        <p:txBody>
          <a:bodyPr lIns="182880" tIns="91440"/>
          <a:lstStyle/>
          <a:p>
            <a:pPr marL="265113" indent="-265113" fontAlgn="base">
              <a:spcBef>
                <a:spcPts val="250"/>
              </a:spcBef>
              <a:spcAft>
                <a:spcPct val="0"/>
              </a:spcAft>
              <a:buClr>
                <a:srgbClr val="BBE0E3"/>
              </a:buClr>
              <a:buSzPct val="80000"/>
              <a:buFont typeface="Wingdings 2" pitchFamily="18" charset="2"/>
              <a:buNone/>
              <a:defRPr/>
            </a:pPr>
            <a:r>
              <a:rPr lang="en-US" sz="2800" dirty="0">
                <a:solidFill>
                  <a:srgbClr val="000000"/>
                </a:solidFill>
              </a:rPr>
              <a:t>Top Down</a:t>
            </a:r>
          </a:p>
        </p:txBody>
      </p:sp>
      <p:sp>
        <p:nvSpPr>
          <p:cNvPr id="6" name="Rectangle 3"/>
          <p:cNvSpPr txBox="1">
            <a:spLocks noChangeArrowheads="1"/>
          </p:cNvSpPr>
          <p:nvPr/>
        </p:nvSpPr>
        <p:spPr bwMode="auto">
          <a:xfrm>
            <a:off x="1447800" y="1371600"/>
            <a:ext cx="2239963" cy="765175"/>
          </a:xfrm>
          <a:prstGeom prst="rect">
            <a:avLst/>
          </a:prstGeom>
          <a:noFill/>
          <a:ln w="9525">
            <a:noFill/>
            <a:miter lim="800000"/>
            <a:headEnd/>
            <a:tailEnd/>
          </a:ln>
        </p:spPr>
        <p:txBody>
          <a:bodyPr lIns="182880" tIns="91440"/>
          <a:lstStyle/>
          <a:p>
            <a:pPr marL="265113" indent="-265113" fontAlgn="base">
              <a:spcBef>
                <a:spcPts val="250"/>
              </a:spcBef>
              <a:spcAft>
                <a:spcPct val="0"/>
              </a:spcAft>
              <a:buClr>
                <a:srgbClr val="BBE0E3"/>
              </a:buClr>
              <a:buSzPct val="80000"/>
              <a:buFont typeface="Wingdings 2" pitchFamily="18" charset="2"/>
              <a:buNone/>
              <a:defRPr/>
            </a:pPr>
            <a:r>
              <a:rPr lang="en-US" sz="2800" dirty="0">
                <a:solidFill>
                  <a:srgbClr val="000000"/>
                </a:solidFill>
              </a:rPr>
              <a:t>Bottom Up</a:t>
            </a:r>
          </a:p>
        </p:txBody>
      </p:sp>
      <p:sp>
        <p:nvSpPr>
          <p:cNvPr id="7" name="Rectangle 3"/>
          <p:cNvSpPr txBox="1">
            <a:spLocks noChangeArrowheads="1"/>
          </p:cNvSpPr>
          <p:nvPr/>
        </p:nvSpPr>
        <p:spPr bwMode="auto">
          <a:xfrm>
            <a:off x="1493838" y="2057400"/>
            <a:ext cx="2239962" cy="765175"/>
          </a:xfrm>
          <a:prstGeom prst="rect">
            <a:avLst/>
          </a:prstGeom>
          <a:noFill/>
          <a:ln w="9525">
            <a:noFill/>
            <a:miter lim="800000"/>
            <a:headEnd/>
            <a:tailEnd/>
          </a:ln>
        </p:spPr>
        <p:txBody>
          <a:bodyPr lIns="182880" tIns="91440"/>
          <a:lstStyle/>
          <a:p>
            <a:pPr marL="265113" indent="-265113" fontAlgn="base">
              <a:spcBef>
                <a:spcPts val="250"/>
              </a:spcBef>
              <a:spcAft>
                <a:spcPct val="0"/>
              </a:spcAft>
              <a:buClr>
                <a:srgbClr val="BBE0E3"/>
              </a:buClr>
              <a:buSzPct val="80000"/>
              <a:buFont typeface="Wingdings 2" pitchFamily="18" charset="2"/>
              <a:buNone/>
              <a:defRPr/>
            </a:pPr>
            <a:r>
              <a:rPr lang="en-US" sz="2600" dirty="0">
                <a:solidFill>
                  <a:srgbClr val="000000"/>
                </a:solidFill>
              </a:rPr>
              <a:t>Chemistry!</a:t>
            </a:r>
          </a:p>
        </p:txBody>
      </p:sp>
      <p:pic>
        <p:nvPicPr>
          <p:cNvPr id="8" name="Picture 6" descr="C:\Users\Alissa\AppData\Local\Microsoft\Windows\Temporary Internet Files\Content.IE5\QSZ3J28R\MM900283696[1].gif"/>
          <p:cNvPicPr>
            <a:picLocks noChangeAspect="1" noChangeArrowheads="1" noCrop="1"/>
          </p:cNvPicPr>
          <p:nvPr/>
        </p:nvPicPr>
        <p:blipFill>
          <a:blip r:embed="rId3" cstate="print"/>
          <a:srcRect/>
          <a:stretch>
            <a:fillRect/>
          </a:stretch>
        </p:blipFill>
        <p:spPr bwMode="auto">
          <a:xfrm>
            <a:off x="1920875" y="2593975"/>
            <a:ext cx="1279525" cy="1279525"/>
          </a:xfrm>
          <a:prstGeom prst="rect">
            <a:avLst/>
          </a:prstGeom>
          <a:noFill/>
          <a:ln w="9525">
            <a:noFill/>
            <a:miter lim="800000"/>
            <a:headEnd/>
            <a:tailEnd/>
          </a:ln>
        </p:spPr>
      </p:pic>
      <p:sp>
        <p:nvSpPr>
          <p:cNvPr id="9" name="Rectangle 3"/>
          <p:cNvSpPr txBox="1">
            <a:spLocks noChangeArrowheads="1"/>
          </p:cNvSpPr>
          <p:nvPr/>
        </p:nvSpPr>
        <p:spPr bwMode="auto">
          <a:xfrm>
            <a:off x="1371600" y="3962400"/>
            <a:ext cx="2743200" cy="1828800"/>
          </a:xfrm>
          <a:prstGeom prst="rect">
            <a:avLst/>
          </a:prstGeom>
          <a:noFill/>
          <a:ln w="9525">
            <a:noFill/>
            <a:miter lim="800000"/>
            <a:headEnd/>
            <a:tailEnd/>
          </a:ln>
        </p:spPr>
        <p:txBody>
          <a:bodyPr lIns="182880" tIns="91440"/>
          <a:lstStyle/>
          <a:p>
            <a:pPr marL="265113" indent="-265113" fontAlgn="base">
              <a:spcBef>
                <a:spcPts val="250"/>
              </a:spcBef>
              <a:spcAft>
                <a:spcPct val="0"/>
              </a:spcAft>
              <a:buClr>
                <a:srgbClr val="BBE0E3"/>
              </a:buClr>
              <a:buSzPct val="80000"/>
              <a:buFont typeface="Wingdings 2" pitchFamily="18" charset="2"/>
              <a:buNone/>
              <a:defRPr/>
            </a:pPr>
            <a:r>
              <a:rPr lang="en-US" sz="2500" dirty="0">
                <a:solidFill>
                  <a:srgbClr val="000000"/>
                </a:solidFill>
              </a:rPr>
              <a:t>Crystal Growth</a:t>
            </a:r>
          </a:p>
          <a:p>
            <a:pPr marL="265113" indent="-265113" fontAlgn="base">
              <a:spcBef>
                <a:spcPts val="250"/>
              </a:spcBef>
              <a:spcAft>
                <a:spcPct val="0"/>
              </a:spcAft>
              <a:buClr>
                <a:srgbClr val="BBE0E3"/>
              </a:buClr>
              <a:buSzPct val="80000"/>
              <a:buFont typeface="Arial" pitchFamily="34" charset="0"/>
              <a:buChar char="•"/>
              <a:defRPr/>
            </a:pPr>
            <a:r>
              <a:rPr lang="en-US" sz="2500" dirty="0">
                <a:solidFill>
                  <a:srgbClr val="000000"/>
                </a:solidFill>
              </a:rPr>
              <a:t>0-D particles</a:t>
            </a:r>
          </a:p>
          <a:p>
            <a:pPr marL="265113" indent="-265113" fontAlgn="base">
              <a:spcBef>
                <a:spcPts val="250"/>
              </a:spcBef>
              <a:spcAft>
                <a:spcPct val="0"/>
              </a:spcAft>
              <a:buClr>
                <a:srgbClr val="BBE0E3"/>
              </a:buClr>
              <a:buSzPct val="80000"/>
              <a:buFont typeface="Arial" pitchFamily="34" charset="0"/>
              <a:buChar char="•"/>
              <a:defRPr/>
            </a:pPr>
            <a:r>
              <a:rPr lang="en-US" sz="2500" dirty="0">
                <a:solidFill>
                  <a:srgbClr val="000000"/>
                </a:solidFill>
              </a:rPr>
              <a:t>1-D particles</a:t>
            </a:r>
          </a:p>
          <a:p>
            <a:pPr marL="265113" indent="-265113" fontAlgn="base">
              <a:spcBef>
                <a:spcPts val="250"/>
              </a:spcBef>
              <a:spcAft>
                <a:spcPct val="0"/>
              </a:spcAft>
              <a:buClr>
                <a:srgbClr val="BBE0E3"/>
              </a:buClr>
              <a:buSzPct val="80000"/>
              <a:buFont typeface="Arial" pitchFamily="34" charset="0"/>
              <a:buChar char="•"/>
              <a:defRPr/>
            </a:pPr>
            <a:r>
              <a:rPr lang="en-US" sz="2500" dirty="0">
                <a:solidFill>
                  <a:srgbClr val="000000"/>
                </a:solidFill>
              </a:rPr>
              <a:t>2-D films</a:t>
            </a:r>
          </a:p>
        </p:txBody>
      </p:sp>
      <p:sp>
        <p:nvSpPr>
          <p:cNvPr id="10" name="Rectangle 3"/>
          <p:cNvSpPr txBox="1">
            <a:spLocks noChangeArrowheads="1"/>
          </p:cNvSpPr>
          <p:nvPr/>
        </p:nvSpPr>
        <p:spPr bwMode="auto">
          <a:xfrm>
            <a:off x="4800600" y="2057400"/>
            <a:ext cx="3657600" cy="1676400"/>
          </a:xfrm>
          <a:prstGeom prst="rect">
            <a:avLst/>
          </a:prstGeom>
          <a:noFill/>
          <a:ln w="9525">
            <a:noFill/>
            <a:miter lim="800000"/>
            <a:headEnd/>
            <a:tailEnd/>
          </a:ln>
        </p:spPr>
        <p:txBody>
          <a:bodyPr lIns="182880" tIns="91440"/>
          <a:lstStyle/>
          <a:p>
            <a:pPr marL="265113" indent="-265113" fontAlgn="base">
              <a:spcBef>
                <a:spcPts val="250"/>
              </a:spcBef>
              <a:spcAft>
                <a:spcPct val="0"/>
              </a:spcAft>
              <a:buClr>
                <a:srgbClr val="BBE0E3"/>
              </a:buClr>
              <a:buSzPct val="80000"/>
              <a:buFont typeface="Wingdings 2" pitchFamily="18" charset="2"/>
              <a:buNone/>
              <a:defRPr/>
            </a:pPr>
            <a:r>
              <a:rPr lang="en-US" sz="2600" dirty="0">
                <a:solidFill>
                  <a:srgbClr val="000000"/>
                </a:solidFill>
              </a:rPr>
              <a:t>Milling</a:t>
            </a:r>
          </a:p>
          <a:p>
            <a:pPr marL="265113" indent="-265113" fontAlgn="base">
              <a:spcBef>
                <a:spcPts val="250"/>
              </a:spcBef>
              <a:spcAft>
                <a:spcPct val="0"/>
              </a:spcAft>
              <a:buClr>
                <a:srgbClr val="BBE0E3"/>
              </a:buClr>
              <a:buSzPct val="80000"/>
              <a:buFont typeface="Arial" pitchFamily="34" charset="0"/>
              <a:buChar char="•"/>
              <a:defRPr/>
            </a:pPr>
            <a:r>
              <a:rPr lang="en-US" sz="2200" dirty="0">
                <a:solidFill>
                  <a:srgbClr val="000000"/>
                </a:solidFill>
              </a:rPr>
              <a:t>Large size distribution</a:t>
            </a:r>
          </a:p>
          <a:p>
            <a:pPr marL="265113" indent="-265113" fontAlgn="base">
              <a:spcBef>
                <a:spcPts val="250"/>
              </a:spcBef>
              <a:spcAft>
                <a:spcPct val="0"/>
              </a:spcAft>
              <a:buClr>
                <a:srgbClr val="BBE0E3"/>
              </a:buClr>
              <a:buSzPct val="80000"/>
              <a:buFont typeface="Arial" pitchFamily="34" charset="0"/>
              <a:buChar char="•"/>
              <a:defRPr/>
            </a:pPr>
            <a:r>
              <a:rPr lang="en-US" sz="2200" dirty="0">
                <a:solidFill>
                  <a:srgbClr val="000000"/>
                </a:solidFill>
              </a:rPr>
              <a:t>No control of shape</a:t>
            </a:r>
          </a:p>
          <a:p>
            <a:pPr marL="265113" indent="-265113" fontAlgn="base">
              <a:spcBef>
                <a:spcPts val="250"/>
              </a:spcBef>
              <a:spcAft>
                <a:spcPct val="0"/>
              </a:spcAft>
              <a:buClr>
                <a:srgbClr val="BBE0E3"/>
              </a:buClr>
              <a:buSzPct val="80000"/>
              <a:buFont typeface="Arial" pitchFamily="34" charset="0"/>
              <a:buChar char="•"/>
              <a:defRPr/>
            </a:pPr>
            <a:r>
              <a:rPr lang="en-US" sz="2200" dirty="0">
                <a:solidFill>
                  <a:srgbClr val="000000"/>
                </a:solidFill>
              </a:rPr>
              <a:t>Impurities</a:t>
            </a:r>
          </a:p>
        </p:txBody>
      </p:sp>
      <p:sp>
        <p:nvSpPr>
          <p:cNvPr id="11" name="Rectangle 3"/>
          <p:cNvSpPr txBox="1">
            <a:spLocks noChangeArrowheads="1"/>
          </p:cNvSpPr>
          <p:nvPr/>
        </p:nvSpPr>
        <p:spPr bwMode="auto">
          <a:xfrm>
            <a:off x="4953000" y="4038600"/>
            <a:ext cx="3352800" cy="765175"/>
          </a:xfrm>
          <a:prstGeom prst="rect">
            <a:avLst/>
          </a:prstGeom>
          <a:noFill/>
          <a:ln w="9525">
            <a:noFill/>
            <a:miter lim="800000"/>
            <a:headEnd/>
            <a:tailEnd/>
          </a:ln>
        </p:spPr>
        <p:txBody>
          <a:bodyPr lIns="182880" tIns="91440"/>
          <a:lstStyle/>
          <a:p>
            <a:pPr marL="265113" indent="-265113" fontAlgn="base">
              <a:spcBef>
                <a:spcPts val="250"/>
              </a:spcBef>
              <a:spcAft>
                <a:spcPct val="0"/>
              </a:spcAft>
              <a:buClr>
                <a:srgbClr val="BBE0E3"/>
              </a:buClr>
              <a:buSzPct val="80000"/>
              <a:buFont typeface="Wingdings 2" pitchFamily="18" charset="2"/>
              <a:buNone/>
              <a:defRPr/>
            </a:pPr>
            <a:r>
              <a:rPr lang="en-US" sz="2600" dirty="0">
                <a:solidFill>
                  <a:srgbClr val="000000"/>
                </a:solidFill>
              </a:rPr>
              <a:t>Lithography</a:t>
            </a:r>
          </a:p>
        </p:txBody>
      </p:sp>
    </p:spTree>
    <p:extLst>
      <p:ext uri="{BB962C8B-B14F-4D97-AF65-F5344CB8AC3E}">
        <p14:creationId xmlns:p14="http://schemas.microsoft.com/office/powerpoint/2010/main" val="2073810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Nucleation and growth</a:t>
            </a:r>
            <a:endParaRPr lang="en-US" dirty="0"/>
          </a:p>
        </p:txBody>
      </p:sp>
      <p:sp>
        <p:nvSpPr>
          <p:cNvPr id="3" name="Content Placeholder 2"/>
          <p:cNvSpPr>
            <a:spLocks noGrp="1"/>
          </p:cNvSpPr>
          <p:nvPr>
            <p:ph idx="1"/>
          </p:nvPr>
        </p:nvSpPr>
        <p:spPr>
          <a:xfrm>
            <a:off x="-1" y="1217154"/>
            <a:ext cx="9144000" cy="4983163"/>
          </a:xfrm>
        </p:spPr>
        <p:txBody>
          <a:bodyPr/>
          <a:lstStyle/>
          <a:p>
            <a:r>
              <a:rPr lang="en-US" dirty="0" smtClean="0"/>
              <a:t>NP’s from homogenous solution</a:t>
            </a:r>
            <a:endParaRPr lang="en-US" dirty="0"/>
          </a:p>
        </p:txBody>
      </p:sp>
      <p:grpSp>
        <p:nvGrpSpPr>
          <p:cNvPr id="4" name="Group 3"/>
          <p:cNvGrpSpPr/>
          <p:nvPr/>
        </p:nvGrpSpPr>
        <p:grpSpPr>
          <a:xfrm>
            <a:off x="271671" y="2028371"/>
            <a:ext cx="8600659" cy="3979049"/>
            <a:chOff x="14513" y="2028371"/>
            <a:chExt cx="8600659" cy="3979049"/>
          </a:xfrm>
        </p:grpSpPr>
        <p:sp>
          <p:nvSpPr>
            <p:cNvPr id="6" name="Rectangle 7"/>
            <p:cNvSpPr>
              <a:spLocks noChangeArrowheads="1"/>
            </p:cNvSpPr>
            <p:nvPr/>
          </p:nvSpPr>
          <p:spPr bwMode="auto">
            <a:xfrm>
              <a:off x="776514" y="5730421"/>
              <a:ext cx="42672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200" i="1" dirty="0" smtClean="0">
                  <a:latin typeface="Arial" pitchFamily="34" charset="0"/>
                  <a:cs typeface="Arial" pitchFamily="34" charset="0"/>
                </a:rPr>
                <a:t>Source: Nanostructures </a:t>
              </a:r>
              <a:r>
                <a:rPr lang="en-US" sz="1200" i="1" dirty="0">
                  <a:latin typeface="Arial" pitchFamily="34" charset="0"/>
                  <a:cs typeface="Arial" pitchFamily="34" charset="0"/>
                </a:rPr>
                <a:t>&amp; </a:t>
              </a:r>
              <a:r>
                <a:rPr lang="en-US" sz="1200" i="1" dirty="0" err="1">
                  <a:latin typeface="Arial" pitchFamily="34" charset="0"/>
                  <a:cs typeface="Arial" pitchFamily="34" charset="0"/>
                </a:rPr>
                <a:t>Nanomaterials</a:t>
              </a:r>
              <a:r>
                <a:rPr lang="en-US" sz="1200" i="1" dirty="0">
                  <a:latin typeface="Arial" pitchFamily="34" charset="0"/>
                  <a:cs typeface="Arial" pitchFamily="34" charset="0"/>
                </a:rPr>
                <a:t>, </a:t>
              </a:r>
              <a:r>
                <a:rPr lang="en-US" sz="1200" dirty="0">
                  <a:latin typeface="Arial" pitchFamily="34" charset="0"/>
                  <a:cs typeface="Arial" pitchFamily="34" charset="0"/>
                </a:rPr>
                <a:t>Cao, G.</a:t>
              </a:r>
              <a:r>
                <a:rPr lang="en-US" sz="1200" i="1" dirty="0">
                  <a:latin typeface="Arial" pitchFamily="34" charset="0"/>
                  <a:cs typeface="Arial" pitchFamily="34" charset="0"/>
                </a:rPr>
                <a:t> </a:t>
              </a:r>
              <a:r>
                <a:rPr lang="en-US" sz="1200" dirty="0">
                  <a:latin typeface="Arial" pitchFamily="34" charset="0"/>
                  <a:cs typeface="Arial" pitchFamily="34" charset="0"/>
                </a:rPr>
                <a:t>Fig. 3.2</a:t>
              </a:r>
            </a:p>
          </p:txBody>
        </p:sp>
        <p:pic>
          <p:nvPicPr>
            <p:cNvPr id="7" name="Picture 8" descr="fig 3.2.jpg                                                    0032AD35Macintosh HD                   87E62FD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13" y="2028371"/>
              <a:ext cx="5227394" cy="356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5268683" y="2104571"/>
              <a:ext cx="3346489" cy="3785652"/>
            </a:xfrm>
            <a:prstGeom prst="rect">
              <a:avLst/>
            </a:prstGeom>
            <a:noFill/>
          </p:spPr>
          <p:txBody>
            <a:bodyPr wrap="none" rtlCol="0">
              <a:spAutoFit/>
            </a:bodyPr>
            <a:lstStyle/>
            <a:p>
              <a:r>
                <a:rPr lang="en-US" sz="2400" dirty="0" smtClean="0"/>
                <a:t>As r </a:t>
              </a:r>
              <a:r>
                <a:rPr lang="en-US" sz="2400" dirty="0" smtClean="0">
                  <a:latin typeface="Wingdings"/>
                  <a:ea typeface="Wingdings"/>
                  <a:cs typeface="Wingdings"/>
                  <a:sym typeface="Wingdings"/>
                </a:rPr>
                <a:t></a:t>
              </a:r>
              <a:r>
                <a:rPr lang="en-US" sz="2400" dirty="0" smtClean="0"/>
                <a:t>    </a:t>
              </a:r>
              <a:r>
                <a:rPr lang="en-US" sz="2400" dirty="0" err="1" smtClean="0"/>
                <a:t>E</a:t>
              </a:r>
              <a:r>
                <a:rPr lang="en-US" sz="2400" baseline="-25000" dirty="0" err="1" smtClean="0"/>
                <a:t>surface</a:t>
              </a:r>
              <a:r>
                <a:rPr lang="en-US" sz="2400" dirty="0" smtClean="0"/>
                <a:t> </a:t>
              </a:r>
              <a:r>
                <a:rPr lang="en-US" sz="2400" dirty="0" smtClean="0">
                  <a:latin typeface="Wingdings"/>
                  <a:ea typeface="Wingdings"/>
                  <a:cs typeface="Wingdings"/>
                  <a:sym typeface="Wingdings"/>
                </a:rPr>
                <a:t></a:t>
              </a:r>
            </a:p>
            <a:p>
              <a:endParaRPr lang="en-US" sz="2400" dirty="0" smtClean="0">
                <a:latin typeface="Wingdings"/>
                <a:ea typeface="Wingdings"/>
                <a:cs typeface="Wingdings"/>
                <a:sym typeface="Wingdings"/>
              </a:endParaRPr>
            </a:p>
            <a:p>
              <a:r>
                <a:rPr lang="en-US" sz="2400" dirty="0" smtClean="0"/>
                <a:t>               </a:t>
              </a:r>
              <a:r>
                <a:rPr lang="en-US" sz="2400" dirty="0" err="1" smtClean="0"/>
                <a:t>E</a:t>
              </a:r>
              <a:r>
                <a:rPr lang="en-US" sz="2400" baseline="-25000" dirty="0" err="1" smtClean="0"/>
                <a:t>surface</a:t>
              </a:r>
              <a:r>
                <a:rPr lang="en-US" sz="2400" dirty="0" smtClean="0"/>
                <a:t> α r</a:t>
              </a:r>
              <a:r>
                <a:rPr lang="en-US" sz="2400" baseline="30000" dirty="0" smtClean="0"/>
                <a:t>2</a:t>
              </a:r>
              <a:endParaRPr lang="en-US" sz="2400" baseline="30000" dirty="0" smtClean="0">
                <a:ea typeface="Wingdings"/>
                <a:cs typeface="Wingdings"/>
                <a:sym typeface="Wingdings"/>
              </a:endParaRPr>
            </a:p>
            <a:p>
              <a:endParaRPr lang="en-US" sz="2400" dirty="0" smtClean="0">
                <a:ea typeface="Wingdings"/>
                <a:cs typeface="Wingdings"/>
                <a:sym typeface="Wingdings"/>
              </a:endParaRPr>
            </a:p>
            <a:p>
              <a:endParaRPr lang="en-US" sz="2400" dirty="0" smtClean="0">
                <a:ea typeface="Wingdings"/>
                <a:cs typeface="Wingdings"/>
                <a:sym typeface="Wingdings"/>
              </a:endParaRPr>
            </a:p>
            <a:p>
              <a:r>
                <a:rPr lang="en-US" sz="2400" dirty="0" smtClean="0">
                  <a:ea typeface="Wingdings"/>
                  <a:cs typeface="Wingdings"/>
                  <a:sym typeface="Wingdings"/>
                </a:rPr>
                <a:t>As r </a:t>
              </a:r>
              <a:r>
                <a:rPr lang="en-US" sz="2400" dirty="0" smtClean="0">
                  <a:latin typeface="Wingdings"/>
                  <a:ea typeface="Wingdings"/>
                  <a:cs typeface="Wingdings"/>
                  <a:sym typeface="Wingdings"/>
                </a:rPr>
                <a:t></a:t>
              </a:r>
              <a:r>
                <a:rPr lang="en-US" sz="2400" dirty="0" smtClean="0">
                  <a:ea typeface="Wingdings"/>
                  <a:cs typeface="Wingdings"/>
                  <a:sym typeface="Wingdings"/>
                </a:rPr>
                <a:t>     </a:t>
              </a:r>
              <a:r>
                <a:rPr lang="en-US" sz="2400" dirty="0" err="1" smtClean="0">
                  <a:ea typeface="Wingdings"/>
                  <a:cs typeface="Wingdings"/>
                  <a:sym typeface="Wingdings"/>
                </a:rPr>
                <a:t>E</a:t>
              </a:r>
              <a:r>
                <a:rPr lang="en-US" sz="2400" baseline="-25000" dirty="0" err="1" smtClean="0">
                  <a:ea typeface="Wingdings"/>
                  <a:cs typeface="Wingdings"/>
                  <a:sym typeface="Wingdings"/>
                </a:rPr>
                <a:t>volume</a:t>
              </a:r>
              <a:r>
                <a:rPr lang="en-US" sz="2400" dirty="0" smtClean="0">
                  <a:ea typeface="Wingdings"/>
                  <a:cs typeface="Wingdings"/>
                  <a:sym typeface="Wingdings"/>
                </a:rPr>
                <a:t> </a:t>
              </a:r>
              <a:r>
                <a:rPr lang="en-US" sz="2400" dirty="0" smtClean="0">
                  <a:latin typeface="Wingdings"/>
                  <a:ea typeface="Wingdings"/>
                  <a:cs typeface="Wingdings"/>
                  <a:sym typeface="Wingdings"/>
                </a:rPr>
                <a:t></a:t>
              </a:r>
            </a:p>
            <a:p>
              <a:endParaRPr lang="en-US" sz="2400" dirty="0" smtClean="0"/>
            </a:p>
            <a:p>
              <a:r>
                <a:rPr lang="en-US" sz="2400" dirty="0" smtClean="0"/>
                <a:t>                </a:t>
              </a:r>
              <a:r>
                <a:rPr lang="en-US" sz="2400" dirty="0" err="1" smtClean="0"/>
                <a:t>E</a:t>
              </a:r>
              <a:r>
                <a:rPr lang="en-US" sz="2400" baseline="-25000" dirty="0" err="1" smtClean="0"/>
                <a:t>surface</a:t>
              </a:r>
              <a:r>
                <a:rPr lang="en-US" sz="2400" dirty="0" smtClean="0"/>
                <a:t> </a:t>
              </a:r>
              <a:r>
                <a:rPr lang="en-US" sz="2400" dirty="0"/>
                <a:t>α </a:t>
              </a:r>
              <a:r>
                <a:rPr lang="en-US" sz="2400" dirty="0" smtClean="0"/>
                <a:t>r</a:t>
              </a:r>
              <a:r>
                <a:rPr lang="en-US" sz="2400" baseline="30000" dirty="0" smtClean="0"/>
                <a:t>3</a:t>
              </a:r>
              <a:endParaRPr lang="en-US" sz="2400" baseline="30000" dirty="0">
                <a:ea typeface="Wingdings"/>
                <a:cs typeface="Wingdings"/>
                <a:sym typeface="Wingdings"/>
              </a:endParaRPr>
            </a:p>
            <a:p>
              <a:endParaRPr lang="en-US" sz="2400" dirty="0">
                <a:ea typeface="Wingdings"/>
                <a:cs typeface="Wingdings"/>
                <a:sym typeface="Wingdings"/>
              </a:endParaRPr>
            </a:p>
            <a:p>
              <a:r>
                <a:rPr lang="en-US" sz="2400" dirty="0">
                  <a:ea typeface="Wingdings"/>
                  <a:cs typeface="Wingdings"/>
                  <a:sym typeface="Wingdings"/>
                </a:rPr>
                <a:t>r</a:t>
              </a:r>
              <a:r>
                <a:rPr lang="en-US" sz="2400" dirty="0" smtClean="0">
                  <a:ea typeface="Wingdings"/>
                  <a:cs typeface="Wingdings"/>
                  <a:sym typeface="Wingdings"/>
                </a:rPr>
                <a:t>* = critical nucleus size</a:t>
              </a:r>
              <a:endParaRPr lang="en-US" sz="2400" dirty="0"/>
            </a:p>
          </p:txBody>
        </p:sp>
      </p:grpSp>
    </p:spTree>
    <p:extLst>
      <p:ext uri="{BB962C8B-B14F-4D97-AF65-F5344CB8AC3E}">
        <p14:creationId xmlns:p14="http://schemas.microsoft.com/office/powerpoint/2010/main" val="37920543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0-D Nanoparticle Synthesis</a:t>
            </a:r>
            <a:endParaRPr lang="en-US" dirty="0"/>
          </a:p>
        </p:txBody>
      </p:sp>
      <p:sp>
        <p:nvSpPr>
          <p:cNvPr id="5" name="Content Placeholder 4"/>
          <p:cNvSpPr>
            <a:spLocks noGrp="1"/>
          </p:cNvSpPr>
          <p:nvPr>
            <p:ph idx="1"/>
          </p:nvPr>
        </p:nvSpPr>
        <p:spPr>
          <a:xfrm>
            <a:off x="0" y="1600201"/>
            <a:ext cx="9144000" cy="1066800"/>
          </a:xfrm>
        </p:spPr>
        <p:txBody>
          <a:bodyPr/>
          <a:lstStyle/>
          <a:p>
            <a:r>
              <a:rPr lang="en-US" dirty="0" smtClean="0"/>
              <a:t>Example: Reduction of </a:t>
            </a:r>
            <a:r>
              <a:rPr lang="en-US" dirty="0" err="1" smtClean="0"/>
              <a:t>chlorauric</a:t>
            </a:r>
            <a:r>
              <a:rPr lang="en-US" dirty="0" smtClean="0"/>
              <a:t> acid (HAuCl</a:t>
            </a:r>
            <a:r>
              <a:rPr lang="en-US" baseline="-25000" dirty="0" smtClean="0"/>
              <a:t>4</a:t>
            </a:r>
            <a:r>
              <a:rPr lang="en-US" dirty="0" smtClean="0"/>
              <a:t>) with sodium citrate </a:t>
            </a:r>
            <a:r>
              <a:rPr lang="en-US" dirty="0" smtClean="0">
                <a:sym typeface="Wingdings" panose="05000000000000000000" pitchFamily="2" charset="2"/>
              </a:rPr>
              <a:t> Gold NPs</a:t>
            </a:r>
            <a:endParaRPr lang="en-US" dirty="0"/>
          </a:p>
        </p:txBody>
      </p:sp>
      <p:sp>
        <p:nvSpPr>
          <p:cNvPr id="4" name="Slide Number Placeholder 3"/>
          <p:cNvSpPr>
            <a:spLocks noGrp="1"/>
          </p:cNvSpPr>
          <p:nvPr>
            <p:ph type="sldNum" sz="quarter" idx="12"/>
          </p:nvPr>
        </p:nvSpPr>
        <p:spPr/>
        <p:txBody>
          <a:bodyPr/>
          <a:lstStyle/>
          <a:p>
            <a:fld id="{933591AE-FACB-47FB-8AAC-14349F9948F4}" type="slidenum">
              <a:rPr lang="en-US" smtClean="0"/>
              <a:t>5</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62199" y="2871929"/>
            <a:ext cx="4419602" cy="3248408"/>
          </a:xfrm>
          <a:prstGeom prst="rect">
            <a:avLst/>
          </a:prstGeom>
        </p:spPr>
      </p:pic>
    </p:spTree>
    <p:extLst>
      <p:ext uri="{BB962C8B-B14F-4D97-AF65-F5344CB8AC3E}">
        <p14:creationId xmlns:p14="http://schemas.microsoft.com/office/powerpoint/2010/main" val="3524150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1-D Nanostructures</a:t>
            </a:r>
          </a:p>
        </p:txBody>
      </p:sp>
      <p:sp>
        <p:nvSpPr>
          <p:cNvPr id="3" name="Content Placeholder 2"/>
          <p:cNvSpPr>
            <a:spLocks noGrp="1"/>
          </p:cNvSpPr>
          <p:nvPr>
            <p:ph idx="1"/>
          </p:nvPr>
        </p:nvSpPr>
        <p:spPr>
          <a:xfrm>
            <a:off x="-25522" y="1269996"/>
            <a:ext cx="9144000" cy="3086100"/>
          </a:xfrm>
        </p:spPr>
        <p:txBody>
          <a:bodyPr>
            <a:normAutofit/>
          </a:bodyPr>
          <a:lstStyle/>
          <a:p>
            <a:pPr marL="690563" indent="-457200">
              <a:lnSpc>
                <a:spcPct val="130000"/>
              </a:lnSpc>
              <a:buFont typeface="Arial" pitchFamily="34" charset="0"/>
              <a:buChar char="•"/>
            </a:pPr>
            <a:r>
              <a:rPr lang="en-US" dirty="0" err="1" smtClean="0"/>
              <a:t>Nanowhiskers</a:t>
            </a:r>
            <a:r>
              <a:rPr lang="en-US" dirty="0" smtClean="0"/>
              <a:t> </a:t>
            </a:r>
            <a:r>
              <a:rPr lang="en-US" dirty="0"/>
              <a:t>and fibers</a:t>
            </a:r>
          </a:p>
          <a:p>
            <a:pPr marL="690563" indent="-457200">
              <a:lnSpc>
                <a:spcPct val="130000"/>
              </a:lnSpc>
              <a:buFont typeface="Arial" pitchFamily="34" charset="0"/>
              <a:buChar char="•"/>
            </a:pPr>
            <a:r>
              <a:rPr lang="en-US" dirty="0" err="1" smtClean="0"/>
              <a:t>Nanorods</a:t>
            </a:r>
            <a:r>
              <a:rPr lang="en-US" dirty="0" smtClean="0"/>
              <a:t> and </a:t>
            </a:r>
            <a:r>
              <a:rPr lang="en-US" dirty="0" err="1" smtClean="0"/>
              <a:t>nanobelts</a:t>
            </a:r>
            <a:endParaRPr lang="en-US" dirty="0"/>
          </a:p>
          <a:p>
            <a:pPr marL="690563" indent="-457200">
              <a:lnSpc>
                <a:spcPct val="130000"/>
              </a:lnSpc>
              <a:buFont typeface="Arial" pitchFamily="34" charset="0"/>
              <a:buChar char="•"/>
            </a:pPr>
            <a:r>
              <a:rPr lang="en-US" dirty="0"/>
              <a:t>Nanowires</a:t>
            </a:r>
          </a:p>
          <a:p>
            <a:pPr marL="690563" indent="-457200">
              <a:lnSpc>
                <a:spcPct val="130000"/>
              </a:lnSpc>
              <a:buFont typeface="Arial" pitchFamily="34" charset="0"/>
              <a:buChar char="•"/>
            </a:pPr>
            <a:r>
              <a:rPr lang="en-US" dirty="0"/>
              <a:t>Carbon </a:t>
            </a:r>
            <a:r>
              <a:rPr lang="en-US" dirty="0" smtClean="0"/>
              <a:t>Nanotubes</a:t>
            </a:r>
            <a:endParaRPr lang="en-US" dirty="0"/>
          </a:p>
        </p:txBody>
      </p:sp>
      <p:grpSp>
        <p:nvGrpSpPr>
          <p:cNvPr id="4" name="Group 3"/>
          <p:cNvGrpSpPr/>
          <p:nvPr/>
        </p:nvGrpSpPr>
        <p:grpSpPr>
          <a:xfrm>
            <a:off x="458788" y="4706262"/>
            <a:ext cx="8226425" cy="1386340"/>
            <a:chOff x="449489" y="4953000"/>
            <a:chExt cx="8226425" cy="1386340"/>
          </a:xfrm>
        </p:grpSpPr>
        <p:sp>
          <p:nvSpPr>
            <p:cNvPr id="6" name="Rectangle 4"/>
            <p:cNvSpPr>
              <a:spLocks noChangeArrowheads="1"/>
            </p:cNvSpPr>
            <p:nvPr/>
          </p:nvSpPr>
          <p:spPr bwMode="auto">
            <a:xfrm>
              <a:off x="828902" y="4953000"/>
              <a:ext cx="914400" cy="228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7" name="Rectangle 5"/>
            <p:cNvSpPr>
              <a:spLocks noChangeArrowheads="1"/>
            </p:cNvSpPr>
            <p:nvPr/>
          </p:nvSpPr>
          <p:spPr bwMode="auto">
            <a:xfrm>
              <a:off x="2733902" y="4953000"/>
              <a:ext cx="1371600" cy="228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8" name="Rectangle 6"/>
            <p:cNvSpPr>
              <a:spLocks noChangeArrowheads="1"/>
            </p:cNvSpPr>
            <p:nvPr/>
          </p:nvSpPr>
          <p:spPr bwMode="auto">
            <a:xfrm>
              <a:off x="5400902" y="4953000"/>
              <a:ext cx="2741612" cy="228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9" name="Rectangle 7"/>
            <p:cNvSpPr>
              <a:spLocks noChangeArrowheads="1"/>
            </p:cNvSpPr>
            <p:nvPr/>
          </p:nvSpPr>
          <p:spPr bwMode="auto">
            <a:xfrm>
              <a:off x="449489" y="5715000"/>
              <a:ext cx="8226425" cy="2286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0" name="Text Box 8"/>
            <p:cNvSpPr txBox="1">
              <a:spLocks noChangeArrowheads="1"/>
            </p:cNvSpPr>
            <p:nvPr/>
          </p:nvSpPr>
          <p:spPr bwMode="auto">
            <a:xfrm>
              <a:off x="981302" y="5219700"/>
              <a:ext cx="628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4 : 1</a:t>
              </a:r>
            </a:p>
          </p:txBody>
        </p:sp>
        <p:sp>
          <p:nvSpPr>
            <p:cNvPr id="11" name="Text Box 9"/>
            <p:cNvSpPr txBox="1">
              <a:spLocks noChangeArrowheads="1"/>
            </p:cNvSpPr>
            <p:nvPr/>
          </p:nvSpPr>
          <p:spPr bwMode="auto">
            <a:xfrm>
              <a:off x="3095852" y="5219700"/>
              <a:ext cx="628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6 : 1</a:t>
              </a:r>
            </a:p>
          </p:txBody>
        </p:sp>
        <p:sp>
          <p:nvSpPr>
            <p:cNvPr id="12" name="Text Box 10"/>
            <p:cNvSpPr txBox="1">
              <a:spLocks noChangeArrowheads="1"/>
            </p:cNvSpPr>
            <p:nvPr/>
          </p:nvSpPr>
          <p:spPr bwMode="auto">
            <a:xfrm>
              <a:off x="6448652" y="5219700"/>
              <a:ext cx="755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t>12 : 1</a:t>
              </a:r>
            </a:p>
          </p:txBody>
        </p:sp>
        <p:sp>
          <p:nvSpPr>
            <p:cNvPr id="13" name="Text Box 11"/>
            <p:cNvSpPr txBox="1">
              <a:spLocks noChangeArrowheads="1"/>
            </p:cNvSpPr>
            <p:nvPr/>
          </p:nvSpPr>
          <p:spPr bwMode="auto">
            <a:xfrm>
              <a:off x="3881664" y="5972628"/>
              <a:ext cx="755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36 : 1</a:t>
              </a:r>
            </a:p>
          </p:txBody>
        </p:sp>
      </p:grpSp>
      <p:sp>
        <p:nvSpPr>
          <p:cNvPr id="15" name="Rectangle 14"/>
          <p:cNvSpPr/>
          <p:nvPr/>
        </p:nvSpPr>
        <p:spPr>
          <a:xfrm>
            <a:off x="5153743" y="3038288"/>
            <a:ext cx="3345468" cy="369332"/>
          </a:xfrm>
          <a:prstGeom prst="rect">
            <a:avLst/>
          </a:prstGeom>
        </p:spPr>
        <p:txBody>
          <a:bodyPr wrap="none">
            <a:spAutoFit/>
          </a:bodyPr>
          <a:lstStyle/>
          <a:p>
            <a:r>
              <a:rPr lang="en-US" dirty="0"/>
              <a:t>Aspect ratio = length </a:t>
            </a:r>
            <a:r>
              <a:rPr lang="en-US" dirty="0">
                <a:cs typeface="Tahoma" pitchFamily="34" charset="0"/>
              </a:rPr>
              <a:t>÷ </a:t>
            </a:r>
            <a:r>
              <a:rPr lang="en-US" dirty="0"/>
              <a:t>diameter</a:t>
            </a:r>
          </a:p>
        </p:txBody>
      </p:sp>
    </p:spTree>
    <p:extLst>
      <p:ext uri="{BB962C8B-B14F-4D97-AF65-F5344CB8AC3E}">
        <p14:creationId xmlns:p14="http://schemas.microsoft.com/office/powerpoint/2010/main" val="8466832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1-D Nanostructures</a:t>
            </a:r>
            <a:endParaRPr lang="en-US" dirty="0"/>
          </a:p>
        </p:txBody>
      </p:sp>
      <p:sp>
        <p:nvSpPr>
          <p:cNvPr id="3" name="Content Placeholder 2"/>
          <p:cNvSpPr>
            <a:spLocks noGrp="1"/>
          </p:cNvSpPr>
          <p:nvPr>
            <p:ph idx="1"/>
          </p:nvPr>
        </p:nvSpPr>
        <p:spPr/>
        <p:txBody>
          <a:bodyPr/>
          <a:lstStyle/>
          <a:p>
            <a:r>
              <a:rPr lang="en-US" dirty="0" smtClean="0"/>
              <a:t>Bottom up:</a:t>
            </a:r>
          </a:p>
          <a:p>
            <a:r>
              <a:rPr lang="en-US" dirty="0" smtClean="0"/>
              <a:t>Anisotropic spontaneous growth</a:t>
            </a:r>
          </a:p>
          <a:p>
            <a:r>
              <a:rPr lang="en-US" dirty="0" smtClean="0"/>
              <a:t>Template directed</a:t>
            </a:r>
          </a:p>
          <a:p>
            <a:endParaRPr lang="en-US" dirty="0"/>
          </a:p>
          <a:p>
            <a:r>
              <a:rPr lang="en-US" dirty="0" smtClean="0"/>
              <a:t>Top Down:</a:t>
            </a:r>
          </a:p>
          <a:p>
            <a:r>
              <a:rPr lang="en-US" dirty="0" smtClean="0"/>
              <a:t>Laser ablation synthesis of carbon nanotubes (CNTs)</a:t>
            </a:r>
            <a:endParaRPr lang="en-US" dirty="0"/>
          </a:p>
        </p:txBody>
      </p:sp>
    </p:spTree>
    <p:extLst>
      <p:ext uri="{BB962C8B-B14F-4D97-AF65-F5344CB8AC3E}">
        <p14:creationId xmlns:p14="http://schemas.microsoft.com/office/powerpoint/2010/main" val="30639676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Anisotropic Growth</a:t>
            </a:r>
            <a:endParaRPr lang="en-US" dirty="0"/>
          </a:p>
        </p:txBody>
      </p:sp>
      <p:sp>
        <p:nvSpPr>
          <p:cNvPr id="3" name="Content Placeholder 2"/>
          <p:cNvSpPr>
            <a:spLocks noGrp="1"/>
          </p:cNvSpPr>
          <p:nvPr>
            <p:ph idx="1"/>
          </p:nvPr>
        </p:nvSpPr>
        <p:spPr>
          <a:xfrm>
            <a:off x="0" y="1600201"/>
            <a:ext cx="9144000" cy="1257300"/>
          </a:xfrm>
        </p:spPr>
        <p:txBody>
          <a:bodyPr/>
          <a:lstStyle/>
          <a:p>
            <a:r>
              <a:rPr lang="en-US" dirty="0" smtClean="0"/>
              <a:t>Surfactants can bind to certain facets of a crystal and encourage anisotropic growth</a:t>
            </a:r>
            <a:endParaRPr lang="en-US" dirty="0"/>
          </a:p>
        </p:txBody>
      </p:sp>
      <p:sp>
        <p:nvSpPr>
          <p:cNvPr id="4" name="Slide Number Placeholder 3"/>
          <p:cNvSpPr>
            <a:spLocks noGrp="1"/>
          </p:cNvSpPr>
          <p:nvPr>
            <p:ph type="sldNum" sz="quarter" idx="12"/>
          </p:nvPr>
        </p:nvSpPr>
        <p:spPr/>
        <p:txBody>
          <a:bodyPr/>
          <a:lstStyle/>
          <a:p>
            <a:fld id="{933591AE-FACB-47FB-8AAC-14349F9948F4}" type="slidenum">
              <a:rPr lang="en-US" smtClean="0"/>
              <a:t>8</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8003" y="2857501"/>
            <a:ext cx="6467994" cy="3251199"/>
          </a:xfrm>
          <a:prstGeom prst="rect">
            <a:avLst/>
          </a:prstGeom>
        </p:spPr>
      </p:pic>
    </p:spTree>
    <p:extLst>
      <p:ext uri="{BB962C8B-B14F-4D97-AF65-F5344CB8AC3E}">
        <p14:creationId xmlns:p14="http://schemas.microsoft.com/office/powerpoint/2010/main" val="1472684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Template Based Synthesis</a:t>
            </a:r>
            <a:endParaRPr lang="en-US" dirty="0"/>
          </a:p>
        </p:txBody>
      </p:sp>
      <p:pic>
        <p:nvPicPr>
          <p:cNvPr id="7" name="Content Placeholder 6"/>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3644900" y="3187187"/>
            <a:ext cx="4572000" cy="3049691"/>
          </a:xfrm>
          <a:ln>
            <a:solidFill>
              <a:schemeClr val="bg1">
                <a:lumMod val="50000"/>
              </a:schemeClr>
            </a:solidFill>
          </a:ln>
        </p:spPr>
      </p:pic>
      <p:sp>
        <p:nvSpPr>
          <p:cNvPr id="4" name="Slide Number Placeholder 3"/>
          <p:cNvSpPr>
            <a:spLocks noGrp="1"/>
          </p:cNvSpPr>
          <p:nvPr>
            <p:ph type="sldNum" sz="quarter" idx="12"/>
          </p:nvPr>
        </p:nvSpPr>
        <p:spPr/>
        <p:txBody>
          <a:bodyPr/>
          <a:lstStyle/>
          <a:p>
            <a:fld id="{933591AE-FACB-47FB-8AAC-14349F9948F4}" type="slidenum">
              <a:rPr lang="en-US" smtClean="0"/>
              <a:t>9</a:t>
            </a:fld>
            <a:endParaRPr lang="en-US"/>
          </a:p>
        </p:txBody>
      </p:sp>
      <p:pic>
        <p:nvPicPr>
          <p:cNvPr id="8" name="Content Placeholder 7"/>
          <p:cNvPicPr>
            <a:picLocks noGrp="1" noChangeAspect="1"/>
          </p:cNvPicPr>
          <p:nvPr>
            <p:ph sz="quarter" idx="13"/>
          </p:nvPr>
        </p:nvPicPr>
        <p:blipFill>
          <a:blip r:embed="rId4"/>
          <a:stretch>
            <a:fillRect/>
          </a:stretch>
        </p:blipFill>
        <p:spPr>
          <a:xfrm>
            <a:off x="1280978" y="1292864"/>
            <a:ext cx="6582044" cy="1805936"/>
          </a:xfrm>
          <a:prstGeom prst="rect">
            <a:avLst/>
          </a:prstGeom>
        </p:spPr>
      </p:pic>
      <p:sp>
        <p:nvSpPr>
          <p:cNvPr id="9" name="TextBox 8"/>
          <p:cNvSpPr txBox="1"/>
          <p:nvPr/>
        </p:nvSpPr>
        <p:spPr>
          <a:xfrm>
            <a:off x="838200" y="3632200"/>
            <a:ext cx="2336800" cy="1200329"/>
          </a:xfrm>
          <a:prstGeom prst="rect">
            <a:avLst/>
          </a:prstGeom>
          <a:noFill/>
        </p:spPr>
        <p:txBody>
          <a:bodyPr wrap="square" rtlCol="0">
            <a:spAutoFit/>
          </a:bodyPr>
          <a:lstStyle/>
          <a:p>
            <a:r>
              <a:rPr lang="en-US" sz="2400" dirty="0" smtClean="0"/>
              <a:t>Cross section of nanowires in template</a:t>
            </a:r>
          </a:p>
        </p:txBody>
      </p:sp>
    </p:spTree>
    <p:extLst>
      <p:ext uri="{BB962C8B-B14F-4D97-AF65-F5344CB8AC3E}">
        <p14:creationId xmlns:p14="http://schemas.microsoft.com/office/powerpoint/2010/main" val="4171600338"/>
      </p:ext>
    </p:extLst>
  </p:cSld>
  <p:clrMapOvr>
    <a:masterClrMapping/>
  </p:clrMapOvr>
</p:sld>
</file>

<file path=ppt/theme/theme1.xml><?xml version="1.0" encoding="utf-8"?>
<a:theme xmlns:a="http://schemas.openxmlformats.org/drawingml/2006/main" name="SHINE_WhiteKnight">
  <a:themeElements>
    <a:clrScheme name="Blues_SHINE_BlueBase">
      <a:dk1>
        <a:sysClr val="windowText" lastClr="000000"/>
      </a:dk1>
      <a:lt1>
        <a:sysClr val="window" lastClr="FFFFFF"/>
      </a:lt1>
      <a:dk2>
        <a:srgbClr val="1F497D"/>
      </a:dk2>
      <a:lt2>
        <a:srgbClr val="EEECE1"/>
      </a:lt2>
      <a:accent1>
        <a:srgbClr val="59BCDD"/>
      </a:accent1>
      <a:accent2>
        <a:srgbClr val="5274EA"/>
      </a:accent2>
      <a:accent3>
        <a:srgbClr val="56F4F2"/>
      </a:accent3>
      <a:accent4>
        <a:srgbClr val="56A3F4"/>
      </a:accent4>
      <a:accent5>
        <a:srgbClr val="52EABD"/>
      </a:accent5>
      <a:accent6>
        <a:srgbClr val="E4B257"/>
      </a:accent6>
      <a:hlink>
        <a:srgbClr val="0000FF"/>
      </a:hlink>
      <a:folHlink>
        <a:srgbClr val="80008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SHINE_WhiteKnight</Template>
  <TotalTime>2840</TotalTime>
  <Words>701</Words>
  <Application>Microsoft Office PowerPoint</Application>
  <PresentationFormat>On-screen Show (4:3)</PresentationFormat>
  <Paragraphs>136</Paragraphs>
  <Slides>17</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Arial</vt:lpstr>
      <vt:lpstr>Bookman Old Style</vt:lpstr>
      <vt:lpstr>Calibri</vt:lpstr>
      <vt:lpstr>Franklin Gothic Book</vt:lpstr>
      <vt:lpstr>Franklin Gothic Medium</vt:lpstr>
      <vt:lpstr>Tahoma</vt:lpstr>
      <vt:lpstr>Wingdings</vt:lpstr>
      <vt:lpstr>Wingdings 2</vt:lpstr>
      <vt:lpstr>SHINE_WhiteKnight</vt:lpstr>
      <vt:lpstr>Nanotechnology Fabrication</vt:lpstr>
      <vt:lpstr>Nanomaterial Fabrication</vt:lpstr>
      <vt:lpstr>Types of fabrication</vt:lpstr>
      <vt:lpstr>Nucleation and growth</vt:lpstr>
      <vt:lpstr>0-D Nanoparticle Synthesis</vt:lpstr>
      <vt:lpstr>1-D Nanostructures</vt:lpstr>
      <vt:lpstr>1-D Nanostructures</vt:lpstr>
      <vt:lpstr>Anisotropic Growth</vt:lpstr>
      <vt:lpstr>Template Based Synthesis</vt:lpstr>
      <vt:lpstr>Synthesis of Carbon Nanotubes</vt:lpstr>
      <vt:lpstr>2D Nanostructures</vt:lpstr>
      <vt:lpstr>Thermal Evaporation</vt:lpstr>
      <vt:lpstr>Sputtering</vt:lpstr>
      <vt:lpstr>Chemical Vapor Deposition (CVD)</vt:lpstr>
      <vt:lpstr>Image References</vt:lpstr>
      <vt:lpstr>Image References</vt:lpstr>
      <vt:lpstr>Additional Resources</vt:lpstr>
    </vt:vector>
  </TitlesOfParts>
  <Company>NSCC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IT Services</dc:creator>
  <cp:lastModifiedBy>Kristine Schroeder</cp:lastModifiedBy>
  <cp:revision>106</cp:revision>
  <dcterms:created xsi:type="dcterms:W3CDTF">2013-06-25T18:17:58Z</dcterms:created>
  <dcterms:modified xsi:type="dcterms:W3CDTF">2016-08-06T21:08:01Z</dcterms:modified>
</cp:coreProperties>
</file>